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58" r:id="rId4"/>
    <p:sldId id="262" r:id="rId5"/>
    <p:sldId id="260" r:id="rId6"/>
    <p:sldId id="290" r:id="rId7"/>
    <p:sldId id="261" r:id="rId8"/>
    <p:sldId id="264" r:id="rId9"/>
    <p:sldId id="263" r:id="rId10"/>
    <p:sldId id="291" r:id="rId11"/>
    <p:sldId id="311" r:id="rId12"/>
    <p:sldId id="292" r:id="rId13"/>
    <p:sldId id="293" r:id="rId14"/>
    <p:sldId id="294" r:id="rId15"/>
    <p:sldId id="295" r:id="rId16"/>
    <p:sldId id="296" r:id="rId17"/>
    <p:sldId id="268" r:id="rId18"/>
    <p:sldId id="297" r:id="rId19"/>
    <p:sldId id="298" r:id="rId20"/>
    <p:sldId id="299" r:id="rId21"/>
    <p:sldId id="300" r:id="rId22"/>
    <p:sldId id="276" r:id="rId23"/>
    <p:sldId id="285" r:id="rId24"/>
    <p:sldId id="301" r:id="rId25"/>
    <p:sldId id="308" r:id="rId26"/>
    <p:sldId id="304" r:id="rId27"/>
    <p:sldId id="309" r:id="rId28"/>
    <p:sldId id="306" r:id="rId29"/>
    <p:sldId id="307" r:id="rId30"/>
    <p:sldId id="281" r:id="rId31"/>
    <p:sldId id="31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1" autoAdjust="0"/>
    <p:restoredTop sz="94660"/>
  </p:normalViewPr>
  <p:slideViewPr>
    <p:cSldViewPr snapToGrid="0">
      <p:cViewPr>
        <p:scale>
          <a:sx n="100" d="100"/>
          <a:sy n="100" d="100"/>
        </p:scale>
        <p:origin x="141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F7C05-8C14-4C80-A3DD-84E2429A19B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9C9DA-4204-4D43-9210-E05774920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</a:t>
            </a:r>
          </a:p>
          <a:p>
            <a:r>
              <a:rPr lang="en-US" dirty="0"/>
              <a:t>1. they used it on pre-fractured rock and failure is a function of friction. </a:t>
            </a:r>
          </a:p>
          <a:p>
            <a:r>
              <a:rPr lang="en-US" dirty="0"/>
              <a:t>2. They only use knowledge of fracture 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0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Identify various precursors</a:t>
            </a:r>
          </a:p>
          <a:p>
            <a:pPr marL="228600" indent="-228600">
              <a:buAutoNum type="arabicPeriod"/>
            </a:pPr>
            <a:r>
              <a:rPr lang="en-US" dirty="0"/>
              <a:t>But do not build a predictive tool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5C992-500C-4A04-8A3C-BC01318FFB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6284-A5D8-4FA8-93D0-2B9D72BAF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E4CEF-9D5D-4E29-9C69-5EB4F5560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1BDC5-FD0B-4A4B-A94D-93BA0496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A9325-0FE6-4067-B795-C9F1623F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F942D-3D37-49FC-A42D-19E91D56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C0A4-EEE4-4A96-91AB-DE78BD9C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68C30-3585-4AB7-A99F-510DE6B0A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1DAE9-3B35-4E62-83B2-65C1B65D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8D0E2-10E2-4B23-8856-4BEB3BE7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251C5-1044-41A0-9F0D-3597B3C1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09C69-151B-4BB5-882D-7749350FC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26734-D54C-498E-9224-74B54622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AFEBA-431C-4400-A2FC-48D10239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703DC-2FC3-470E-9ABF-932D4BFE4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E1BFE-5935-4ED7-90D2-9422E235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A772-690B-4CD1-A764-2EC993B84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F3D3-1F06-47E4-A1C8-D468FD144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68038-C2A2-400E-AF83-EC32090D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ECDD2-7217-4AB5-B02A-2614A658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6724-0ACC-4990-9A7A-9CB19523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0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827C-66EF-4A60-BEC5-22DC2554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2D99C-988F-4154-A8FB-C3AA2853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D31A4-1425-4D35-B0E8-20152250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0FE45-B24E-4EDC-9815-886A90CB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6CCFA-F315-40E8-8CFF-C75613BA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0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A4CC-DBEC-4432-A191-3985D4D1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75A1E-C47A-4A27-8FF5-6CEDFF572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E90DC-BCED-44C3-906F-2AC280553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74423-BD0E-4E75-B812-57F3E0D7E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F1A7D-E93E-4343-8B81-EC62F442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EF554-BF43-4503-80AA-B49CFF79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1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0446-1209-4368-ABA2-A51849D5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3224C-BAC6-49EC-969A-7B4F3F9FC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B3468-9CC5-43E4-8244-B07326445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55D0C-4521-4E3B-9E1C-434D0EF82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635CB-A48E-469A-B5E6-790C49409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EBDD05-90F3-47BF-B8E2-4BE6DE78E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C570A-9671-4F93-B527-38F6EE76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1C10D-ABD3-40AE-906C-E719703E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6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B940-B4E9-4D33-AF23-5800CF36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1658B-05D0-4A1B-8FAF-A29DA86C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F3868-122F-4396-9700-CAB1EDB83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505DF-9150-405A-A7C2-E92C7CFE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4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368EE-CD13-402A-9C04-4CE9461E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B9542-C0F1-4BC7-BFC8-2CAF62E0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71EF7-7B3B-4F1E-A63A-F3E227FA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6CD9-2694-4358-ADBE-C167555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7F36F-3480-49E1-9E7E-6849BD039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85C14-78A9-4922-AD27-97F5B9AC3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791E0-EC76-457F-8ECD-9EE2A683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33F8F-66D4-4E08-86CA-B1616733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11D6-2884-417B-BF65-405DD1EF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2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4C14-7431-4992-AF28-E10C62A8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10087-C968-49B3-8BF5-BEC7E50EA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422DD-97CB-4E85-ABC5-45B69D564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A3D92-29A8-4215-AAB1-9D45DA4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C01A0-B637-4A4C-9273-0B7235FD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BF813-0510-462E-ACC0-A6A88568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9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4578D9-D7A8-4B80-8AB4-7C109FC96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78324-C68F-4404-851E-9B5E34513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C35EE-36D2-48AF-916E-3AA8315C9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FD482-7983-48DA-96A5-E64D56D112E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40577-7E81-4071-9DEE-DD71E373F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C9330-FB68-4B1F-BF3E-07DBE2582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9452B-E4BD-4EA6-B1D1-13BCCF73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8EFA-EEC8-4C36-A32C-DF72F4BC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Microcracking Indicators predict Critical Failure in Berea Sandstone Analogs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59EC7-B242-4004-AA3F-617D9B72B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Harsh Biren Vora</a:t>
            </a:r>
          </a:p>
          <a:p>
            <a:r>
              <a:rPr lang="en-US" dirty="0"/>
              <a:t>Group Meeting, February 18</a:t>
            </a:r>
            <a:r>
              <a:rPr lang="en-US" baseline="30000" dirty="0"/>
              <a:t>th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4264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6C12049-25FD-4757-A5E4-98D61DCD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8" y="1578289"/>
            <a:ext cx="6639720" cy="4743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83221-B30D-4B37-9189-D6511D0D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 1: Microcracking 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B6522-DA59-484C-9D8A-F779E5F10B18}"/>
              </a:ext>
            </a:extLst>
          </p:cNvPr>
          <p:cNvSpPr txBox="1"/>
          <p:nvPr/>
        </p:nvSpPr>
        <p:spPr>
          <a:xfrm>
            <a:off x="7534276" y="2194186"/>
            <a:ext cx="4476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Variance: Expectation of deviation from Mean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ACA8A6-A44C-4CF8-9644-982104EA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6" y="2706094"/>
            <a:ext cx="1847850" cy="638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811BAC-B232-4FF7-ABA9-9EB4BD00E264}"/>
              </a:ext>
            </a:extLst>
          </p:cNvPr>
          <p:cNvSpPr/>
          <p:nvPr/>
        </p:nvSpPr>
        <p:spPr>
          <a:xfrm>
            <a:off x="2552701" y="1996580"/>
            <a:ext cx="727394" cy="385177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7574C3-5985-4318-B6E9-E73494BB9707}"/>
              </a:ext>
            </a:extLst>
          </p:cNvPr>
          <p:cNvSpPr txBox="1"/>
          <p:nvPr/>
        </p:nvSpPr>
        <p:spPr>
          <a:xfrm>
            <a:off x="7534276" y="4048124"/>
            <a:ext cx="4305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to critical point: Large increase in number of microcracks (and variance)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critical point: Steep decline in microcracking variance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415504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6C12049-25FD-4757-A5E4-98D61DCD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8" y="1578289"/>
            <a:ext cx="6639720" cy="4743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83221-B30D-4B37-9189-D6511D0D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 1: Microcracking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A9BDA-2026-49CB-979E-19021E54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553" y="1664076"/>
            <a:ext cx="3027521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6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715D-47D6-4506-B861-EBBED4DA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99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FB180D-94F2-4EC8-9739-6FCC5691FAD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Indicator 2: Shear Fraction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06AF8-BF66-4B5F-8EC1-3D4F82349E2A}"/>
              </a:ext>
            </a:extLst>
          </p:cNvPr>
          <p:cNvSpPr txBox="1"/>
          <p:nvPr/>
        </p:nvSpPr>
        <p:spPr>
          <a:xfrm>
            <a:off x="7652797" y="2213236"/>
            <a:ext cx="4476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Shear Fraction:</a:t>
            </a:r>
          </a:p>
          <a:p>
            <a:endParaRPr lang="en-US" dirty="0"/>
          </a:p>
          <a:p>
            <a:r>
              <a:rPr lang="en-US" i="1" dirty="0"/>
              <a:t>SF</a:t>
            </a:r>
            <a:r>
              <a:rPr lang="en-US" dirty="0"/>
              <a:t> = Shear Microcracks/ Total Microcracks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4DBFC8-7148-4DE6-B3AC-7305B4C137DE}"/>
              </a:ext>
            </a:extLst>
          </p:cNvPr>
          <p:cNvSpPr txBox="1"/>
          <p:nvPr/>
        </p:nvSpPr>
        <p:spPr>
          <a:xfrm>
            <a:off x="7652797" y="4322245"/>
            <a:ext cx="4305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to critical point: Peak Shear Fraction attained prior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critical point: Constant decline in Shear Fraction</a:t>
            </a:r>
            <a:endParaRPr lang="en-US" i="1" baseline="-25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ACEF1DB-2779-41C1-8341-83E8F4D7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8" y="1578289"/>
            <a:ext cx="6639720" cy="474351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167B5A5-E521-47AC-AFA2-891E97C36E01}"/>
              </a:ext>
            </a:extLst>
          </p:cNvPr>
          <p:cNvSpPr/>
          <p:nvPr/>
        </p:nvSpPr>
        <p:spPr>
          <a:xfrm>
            <a:off x="2552701" y="1996580"/>
            <a:ext cx="727394" cy="385177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0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F61D-A1CD-45FD-ADBC-6C82CB14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 3: Fractal Dimension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00390C-9C26-4B92-8AEA-FB65D29A34F4}"/>
                  </a:ext>
                </a:extLst>
              </p:cNvPr>
              <p:cNvSpPr/>
              <p:nvPr/>
            </p:nvSpPr>
            <p:spPr>
              <a:xfrm>
                <a:off x="7891092" y="1425798"/>
                <a:ext cx="4007644" cy="1620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/>
                  <a:t>Correlation Integral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1350" i="1" dirty="0"/>
              </a:p>
              <a:p>
                <a:r>
                  <a:rPr lang="en-US" sz="1050" dirty="0"/>
                  <a:t>D is the fractal dimension, </a:t>
                </a:r>
              </a:p>
              <a:p>
                <a:r>
                  <a:rPr lang="en-US" sz="1050" dirty="0"/>
                  <a:t>N is the number of microcrack pairs</a:t>
                </a:r>
              </a:p>
              <a:p>
                <a:r>
                  <a:rPr lang="en-US" sz="1050" dirty="0"/>
                  <a:t>R is the radius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00390C-9C26-4B92-8AEA-FB65D29A3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092" y="1425798"/>
                <a:ext cx="4007644" cy="1620059"/>
              </a:xfrm>
              <a:prstGeom prst="rect">
                <a:avLst/>
              </a:prstGeom>
              <a:blipFill>
                <a:blip r:embed="rId2"/>
                <a:stretch>
                  <a:fillRect l="-304" t="-752" b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F2A8CE5-3A5D-4206-9E78-5CE7D5B859A1}"/>
              </a:ext>
            </a:extLst>
          </p:cNvPr>
          <p:cNvSpPr/>
          <p:nvPr/>
        </p:nvSpPr>
        <p:spPr>
          <a:xfrm>
            <a:off x="7891092" y="6155588"/>
            <a:ext cx="41290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/>
              <a:t>High D-value: Distributed Damage </a:t>
            </a:r>
          </a:p>
          <a:p>
            <a:r>
              <a:rPr lang="en-US" sz="1350" b="1" dirty="0"/>
              <a:t>Low D-value: Localized Damage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966B68-B5C4-4A48-BFFA-CBD3E84EA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8" y="3039269"/>
            <a:ext cx="4155091" cy="3116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A41368-EDFB-4263-80F0-66F6A1281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29" y="4201511"/>
            <a:ext cx="4648200" cy="2501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A21F05-BC53-417C-9771-B853E5CC8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425798"/>
            <a:ext cx="6172200" cy="23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3022F4-0F69-4D7B-BCC7-77117A08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3" y="4114138"/>
            <a:ext cx="7508747" cy="2424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696DE6-C43C-4DD5-8256-33D76091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 3: Fractal Dimension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DA5AC-B324-4B2B-AC4E-868F5EFC5243}"/>
              </a:ext>
            </a:extLst>
          </p:cNvPr>
          <p:cNvGrpSpPr/>
          <p:nvPr/>
        </p:nvGrpSpPr>
        <p:grpSpPr>
          <a:xfrm>
            <a:off x="366490" y="1463898"/>
            <a:ext cx="7253049" cy="2724150"/>
            <a:chOff x="838200" y="1571625"/>
            <a:chExt cx="7253049" cy="27241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D6A26F-D451-4468-B00F-80D952A5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571625"/>
              <a:ext cx="7253049" cy="2724150"/>
            </a:xfrm>
            <a:prstGeom prst="rect">
              <a:avLst/>
            </a:prstGeom>
          </p:spPr>
        </p:pic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9BD480C2-ACD1-43DE-9DE5-5D193D427EAD}"/>
                </a:ext>
              </a:extLst>
            </p:cNvPr>
            <p:cNvSpPr/>
            <p:nvPr/>
          </p:nvSpPr>
          <p:spPr>
            <a:xfrm>
              <a:off x="3308185" y="2285171"/>
              <a:ext cx="180215" cy="180215"/>
            </a:xfrm>
            <a:prstGeom prst="star5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189437F-5EBA-404F-A69A-8390AE52566D}"/>
                </a:ext>
              </a:extLst>
            </p:cNvPr>
            <p:cNvSpPr/>
            <p:nvPr/>
          </p:nvSpPr>
          <p:spPr>
            <a:xfrm>
              <a:off x="2733675" y="2694781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3FF656-BE70-4206-A933-5043716C6C7B}"/>
                </a:ext>
              </a:extLst>
            </p:cNvPr>
            <p:cNvSpPr/>
            <p:nvPr/>
          </p:nvSpPr>
          <p:spPr>
            <a:xfrm>
              <a:off x="4752975" y="3151981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C90BCEE-FDDC-44C4-AC89-752C1B1DCD0A}"/>
                </a:ext>
              </a:extLst>
            </p:cNvPr>
            <p:cNvSpPr/>
            <p:nvPr/>
          </p:nvSpPr>
          <p:spPr>
            <a:xfrm>
              <a:off x="6222087" y="3144044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BE1BD5-38EA-48A2-BEEC-0083BEEC999A}"/>
                </a:ext>
              </a:extLst>
            </p:cNvPr>
            <p:cNvSpPr txBox="1"/>
            <p:nvPr/>
          </p:nvSpPr>
          <p:spPr>
            <a:xfrm>
              <a:off x="2650301" y="23254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450A92-6E9E-44D8-B019-33E11E63921A}"/>
                </a:ext>
              </a:extLst>
            </p:cNvPr>
            <p:cNvSpPr txBox="1"/>
            <p:nvPr/>
          </p:nvSpPr>
          <p:spPr>
            <a:xfrm>
              <a:off x="3247449" y="20059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D03BD5-ABAD-4A6E-B009-BAE8F5600536}"/>
                </a:ext>
              </a:extLst>
            </p:cNvPr>
            <p:cNvSpPr txBox="1"/>
            <p:nvPr/>
          </p:nvSpPr>
          <p:spPr>
            <a:xfrm>
              <a:off x="4669601" y="2850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AEFDB7-602B-4027-A247-0F3D4DB8BD79}"/>
                </a:ext>
              </a:extLst>
            </p:cNvPr>
            <p:cNvSpPr txBox="1"/>
            <p:nvPr/>
          </p:nvSpPr>
          <p:spPr>
            <a:xfrm>
              <a:off x="6116551" y="2850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</p:grp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3CFCECC-F749-4AFA-A1B8-3E3248BCED8B}"/>
              </a:ext>
            </a:extLst>
          </p:cNvPr>
          <p:cNvSpPr/>
          <p:nvPr/>
        </p:nvSpPr>
        <p:spPr>
          <a:xfrm>
            <a:off x="2836474" y="4737576"/>
            <a:ext cx="180215" cy="180215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53517-B281-40D7-A5DC-61FF26B8EFD0}"/>
              </a:ext>
            </a:extLst>
          </p:cNvPr>
          <p:cNvSpPr/>
          <p:nvPr/>
        </p:nvSpPr>
        <p:spPr>
          <a:xfrm>
            <a:off x="2256216" y="1898219"/>
            <a:ext cx="804321" cy="4243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6D498-1999-43D0-9D1F-24F555957D62}"/>
              </a:ext>
            </a:extLst>
          </p:cNvPr>
          <p:cNvSpPr txBox="1"/>
          <p:nvPr/>
        </p:nvSpPr>
        <p:spPr>
          <a:xfrm>
            <a:off x="7725075" y="2213236"/>
            <a:ext cx="44044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Fractal Dimension (</a:t>
            </a:r>
            <a:r>
              <a:rPr lang="en-US" i="1" dirty="0"/>
              <a:t>D</a:t>
            </a:r>
            <a:r>
              <a:rPr lang="en-US" dirty="0"/>
              <a:t>) is a measure of spatial distribution of microcracks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895CD6-450C-4A72-BDE5-F6A438FBBF05}"/>
              </a:ext>
            </a:extLst>
          </p:cNvPr>
          <p:cNvSpPr txBox="1"/>
          <p:nvPr/>
        </p:nvSpPr>
        <p:spPr>
          <a:xfrm>
            <a:off x="7652797" y="4322245"/>
            <a:ext cx="4305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to critical point: Decline in calculated D-value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critical point: Slight increase and stable D-value</a:t>
            </a:r>
            <a:endParaRPr lang="en-US" i="1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EEC5A4-F52E-43C1-96C5-03ADAD6D5B59}"/>
              </a:ext>
            </a:extLst>
          </p:cNvPr>
          <p:cNvSpPr/>
          <p:nvPr/>
        </p:nvSpPr>
        <p:spPr>
          <a:xfrm>
            <a:off x="2194496" y="4560642"/>
            <a:ext cx="134938" cy="1349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424755-A950-42D8-89F1-03A1E3C68B7F}"/>
              </a:ext>
            </a:extLst>
          </p:cNvPr>
          <p:cNvSpPr/>
          <p:nvPr/>
        </p:nvSpPr>
        <p:spPr>
          <a:xfrm>
            <a:off x="4268035" y="4675046"/>
            <a:ext cx="134938" cy="1349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8271A0-998E-43F1-8767-27CA632C3D07}"/>
              </a:ext>
            </a:extLst>
          </p:cNvPr>
          <p:cNvSpPr/>
          <p:nvPr/>
        </p:nvSpPr>
        <p:spPr>
          <a:xfrm>
            <a:off x="5750377" y="4830731"/>
            <a:ext cx="134938" cy="1349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15E58-E605-4987-85CA-374848EAADD6}"/>
              </a:ext>
            </a:extLst>
          </p:cNvPr>
          <p:cNvSpPr txBox="1"/>
          <p:nvPr/>
        </p:nvSpPr>
        <p:spPr>
          <a:xfrm>
            <a:off x="2111122" y="4191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07675-F26E-45A2-8A06-31194DDBAE87}"/>
              </a:ext>
            </a:extLst>
          </p:cNvPr>
          <p:cNvSpPr txBox="1"/>
          <p:nvPr/>
        </p:nvSpPr>
        <p:spPr>
          <a:xfrm>
            <a:off x="2788196" y="43834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298AE-C185-437E-B988-7EF60A4C0DE8}"/>
              </a:ext>
            </a:extLst>
          </p:cNvPr>
          <p:cNvSpPr txBox="1"/>
          <p:nvPr/>
        </p:nvSpPr>
        <p:spPr>
          <a:xfrm>
            <a:off x="4184661" y="43731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84301-5E92-4D2E-A644-48DE3FEC8A53}"/>
              </a:ext>
            </a:extLst>
          </p:cNvPr>
          <p:cNvSpPr txBox="1"/>
          <p:nvPr/>
        </p:nvSpPr>
        <p:spPr>
          <a:xfrm>
            <a:off x="5644841" y="45368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3344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8B2-3C3F-47D0-9318-B175490D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D2795-D6EB-4255-BAF9-B9C6833F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5" y="1562099"/>
            <a:ext cx="6909092" cy="51196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1100475-C454-4051-8510-576F715438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463" y="1610686"/>
                <a:ext cx="4729438" cy="468907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Elastic Energy Released during fracture growth</a:t>
                </a:r>
              </a:p>
              <a:p>
                <a:pPr marL="0" indent="0">
                  <a:buNone/>
                </a:pPr>
                <a:endParaRPr lang="en-US" sz="18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𝑐𝑓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350" dirty="0"/>
                  <a:t>						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E</a:t>
                </a:r>
                <a:r>
                  <a:rPr lang="en-US" sz="1350" i="1" baseline="-25000" dirty="0"/>
                  <a:t>f</a:t>
                </a:r>
                <a:r>
                  <a:rPr lang="en-US" sz="1350" dirty="0"/>
                  <a:t> = Energy of micro-fracture (J)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C</a:t>
                </a:r>
                <a:r>
                  <a:rPr lang="en-US" sz="1350" i="1" baseline="-25000" dirty="0"/>
                  <a:t>f</a:t>
                </a:r>
                <a:r>
                  <a:rPr lang="en-US" sz="1350" i="1" dirty="0"/>
                  <a:t> </a:t>
                </a:r>
                <a:r>
                  <a:rPr lang="en-US" sz="1350" dirty="0"/>
                  <a:t>= Young’s Modulus (Pa)</a:t>
                </a:r>
              </a:p>
              <a:p>
                <a:pPr marL="0" indent="0">
                  <a:buNone/>
                </a:pPr>
                <a:r>
                  <a:rPr lang="en-US" sz="1350" i="1" dirty="0"/>
                  <a:t>σ</a:t>
                </a:r>
                <a:r>
                  <a:rPr lang="en-US" sz="1350" i="1" baseline="-25000" dirty="0"/>
                  <a:t>cf</a:t>
                </a:r>
                <a:r>
                  <a:rPr lang="en-US" sz="1350" dirty="0"/>
                  <a:t> = Peak strength at microfracture genesis (Pa)</a:t>
                </a:r>
              </a:p>
              <a:p>
                <a:pPr marL="0" indent="0">
                  <a:buNone/>
                </a:pPr>
                <a:r>
                  <a:rPr lang="el-GR" sz="1350" i="1" dirty="0"/>
                  <a:t>ν</a:t>
                </a:r>
                <a:r>
                  <a:rPr lang="en-US" sz="1350" i="1" baseline="-25000" dirty="0"/>
                  <a:t>f</a:t>
                </a:r>
                <a:r>
                  <a:rPr lang="en-US" sz="1350" i="1" dirty="0"/>
                  <a:t> </a:t>
                </a:r>
                <a:r>
                  <a:rPr lang="en-US" sz="1350" dirty="0"/>
                  <a:t>= volume of microfracture (m</a:t>
                </a:r>
                <a:r>
                  <a:rPr lang="en-US" sz="1350" baseline="30000" dirty="0"/>
                  <a:t>3</a:t>
                </a:r>
                <a:r>
                  <a:rPr lang="en-US" sz="1350" dirty="0"/>
                  <a:t>) </a:t>
                </a:r>
                <a:endParaRPr lang="en-US" sz="1050" i="1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AE energy is assumed to be 10% of calculated Elastic Energy </a:t>
                </a:r>
              </a:p>
              <a:p>
                <a:pPr marL="0" indent="0">
                  <a:buNone/>
                </a:pPr>
                <a:r>
                  <a:rPr lang="en-US" sz="2100" dirty="0"/>
                  <a:t>[Madden et al., 2017]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1100475-C454-4051-8510-576F71543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3" y="1610686"/>
                <a:ext cx="4729438" cy="4689073"/>
              </a:xfrm>
              <a:prstGeom prst="rect">
                <a:avLst/>
              </a:prstGeom>
              <a:blipFill>
                <a:blip r:embed="rId3"/>
                <a:stretch>
                  <a:fillRect l="-2062" t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443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583C-B0AA-4455-AD02-F2B9023C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640"/>
            <a:ext cx="10515600" cy="1325563"/>
          </a:xfrm>
        </p:spPr>
        <p:txBody>
          <a:bodyPr/>
          <a:lstStyle/>
          <a:p>
            <a:r>
              <a:rPr lang="en-US" dirty="0"/>
              <a:t>Indicator 4: </a:t>
            </a:r>
            <a:br>
              <a:rPr lang="en-US" dirty="0"/>
            </a:br>
            <a:r>
              <a:rPr lang="en-US" dirty="0"/>
              <a:t>AE Energy Variance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92CA9-3E97-4FA9-A556-E2F1EA45A427}"/>
              </a:ext>
            </a:extLst>
          </p:cNvPr>
          <p:cNvSpPr txBox="1"/>
          <p:nvPr/>
        </p:nvSpPr>
        <p:spPr>
          <a:xfrm>
            <a:off x="838200" y="2274838"/>
            <a:ext cx="4476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Variance: Expectation of deviation from Mean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CA9CD-2DE7-47D6-95DB-EC0C693C78D4}"/>
              </a:ext>
            </a:extLst>
          </p:cNvPr>
          <p:cNvSpPr txBox="1"/>
          <p:nvPr/>
        </p:nvSpPr>
        <p:spPr>
          <a:xfrm>
            <a:off x="838199" y="4128776"/>
            <a:ext cx="455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to critical point: Large increase in microcrack energy (and variance)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critical point: Increase and then decline in microcrack energy (and variance)</a:t>
            </a:r>
            <a:endParaRPr lang="en-US" i="1" baseline="-25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6AEA57-BBC3-4D18-9979-25CCA78A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4549"/>
            <a:ext cx="1847850" cy="63817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754C065-EB59-4E80-8E03-AA960DD65A90}"/>
              </a:ext>
            </a:extLst>
          </p:cNvPr>
          <p:cNvGrpSpPr/>
          <p:nvPr/>
        </p:nvGrpSpPr>
        <p:grpSpPr>
          <a:xfrm>
            <a:off x="5632212" y="1"/>
            <a:ext cx="6366404" cy="6858000"/>
            <a:chOff x="5632212" y="1"/>
            <a:chExt cx="6366404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43474C8-782C-465E-9A4D-E3E2ED5EA349}"/>
                </a:ext>
              </a:extLst>
            </p:cNvPr>
            <p:cNvGrpSpPr/>
            <p:nvPr/>
          </p:nvGrpSpPr>
          <p:grpSpPr>
            <a:xfrm>
              <a:off x="5632212" y="1"/>
              <a:ext cx="6366404" cy="6858000"/>
              <a:chOff x="5391149" y="0"/>
              <a:chExt cx="6607467" cy="711767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7097559-8BD7-4EC2-B4EF-0DB964DF9B54}"/>
                  </a:ext>
                </a:extLst>
              </p:cNvPr>
              <p:cNvGrpSpPr/>
              <p:nvPr/>
            </p:nvGrpSpPr>
            <p:grpSpPr>
              <a:xfrm>
                <a:off x="5391149" y="0"/>
                <a:ext cx="6607467" cy="4896181"/>
                <a:chOff x="5089525" y="0"/>
                <a:chExt cx="6909092" cy="5119687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06DB036-FAED-4EF9-8A50-D556AB351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9525" y="0"/>
                  <a:ext cx="6909092" cy="5119687"/>
                </a:xfrm>
                <a:prstGeom prst="rect">
                  <a:avLst/>
                </a:prstGeom>
              </p:spPr>
            </p:pic>
            <p:sp>
              <p:nvSpPr>
                <p:cNvPr id="6" name="Star: 5 Points 5">
                  <a:extLst>
                    <a:ext uri="{FF2B5EF4-FFF2-40B4-BE49-F238E27FC236}">
                      <a16:creationId xmlns:a16="http://schemas.microsoft.com/office/drawing/2014/main" id="{668ACD0C-0545-41E4-80A3-7ACEB2143380}"/>
                    </a:ext>
                  </a:extLst>
                </p:cNvPr>
                <p:cNvSpPr/>
                <p:nvPr/>
              </p:nvSpPr>
              <p:spPr>
                <a:xfrm>
                  <a:off x="7538649" y="730249"/>
                  <a:ext cx="180215" cy="180215"/>
                </a:xfrm>
                <a:prstGeom prst="star5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Star: 5 Points 7">
                  <a:extLst>
                    <a:ext uri="{FF2B5EF4-FFF2-40B4-BE49-F238E27FC236}">
                      <a16:creationId xmlns:a16="http://schemas.microsoft.com/office/drawing/2014/main" id="{3436868D-1FFF-4B68-8D4F-75E2339634D3}"/>
                    </a:ext>
                  </a:extLst>
                </p:cNvPr>
                <p:cNvSpPr/>
                <p:nvPr/>
              </p:nvSpPr>
              <p:spPr>
                <a:xfrm>
                  <a:off x="7538648" y="4001294"/>
                  <a:ext cx="180215" cy="180215"/>
                </a:xfrm>
                <a:prstGeom prst="star5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1BBF294-B88D-4D36-A0CE-77096A06B5EE}"/>
                  </a:ext>
                </a:extLst>
              </p:cNvPr>
              <p:cNvGrpSpPr/>
              <p:nvPr/>
            </p:nvGrpSpPr>
            <p:grpSpPr>
              <a:xfrm>
                <a:off x="5391149" y="4625333"/>
                <a:ext cx="6607467" cy="2492344"/>
                <a:chOff x="5391149" y="4625333"/>
                <a:chExt cx="6607467" cy="249234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B6D0E65-7679-45C6-A955-86A5E84C7F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1149" y="4625333"/>
                  <a:ext cx="6607467" cy="2492344"/>
                </a:xfrm>
                <a:prstGeom prst="rect">
                  <a:avLst/>
                </a:prstGeom>
              </p:spPr>
            </p:pic>
            <p:sp>
              <p:nvSpPr>
                <p:cNvPr id="12" name="Star: 5 Points 11">
                  <a:extLst>
                    <a:ext uri="{FF2B5EF4-FFF2-40B4-BE49-F238E27FC236}">
                      <a16:creationId xmlns:a16="http://schemas.microsoft.com/office/drawing/2014/main" id="{B9B2DE56-0733-4ED6-90F2-3E6CD7F6FC29}"/>
                    </a:ext>
                  </a:extLst>
                </p:cNvPr>
                <p:cNvSpPr/>
                <p:nvPr/>
              </p:nvSpPr>
              <p:spPr>
                <a:xfrm>
                  <a:off x="7733351" y="5496050"/>
                  <a:ext cx="172347" cy="172348"/>
                </a:xfrm>
                <a:prstGeom prst="star5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FD5B44-C0BD-450D-8950-855458C965F2}"/>
                </a:ext>
              </a:extLst>
            </p:cNvPr>
            <p:cNvSpPr/>
            <p:nvPr/>
          </p:nvSpPr>
          <p:spPr>
            <a:xfrm>
              <a:off x="7351863" y="1042223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40D3C9-F95E-4265-A15D-B8F3AE770FAA}"/>
                </a:ext>
              </a:extLst>
            </p:cNvPr>
            <p:cNvSpPr txBox="1"/>
            <p:nvPr/>
          </p:nvSpPr>
          <p:spPr>
            <a:xfrm>
              <a:off x="7268489" y="6728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3D33BA-1432-48BC-99FA-185917F61797}"/>
                </a:ext>
              </a:extLst>
            </p:cNvPr>
            <p:cNvSpPr/>
            <p:nvPr/>
          </p:nvSpPr>
          <p:spPr>
            <a:xfrm>
              <a:off x="7346942" y="4184886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474BB7-7B28-4257-84E6-180E95DB4B93}"/>
                </a:ext>
              </a:extLst>
            </p:cNvPr>
            <p:cNvSpPr txBox="1"/>
            <p:nvPr/>
          </p:nvSpPr>
          <p:spPr>
            <a:xfrm>
              <a:off x="7263568" y="38155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A254C5-2077-4B2B-AF64-15CD1D29E02B}"/>
                </a:ext>
              </a:extLst>
            </p:cNvPr>
            <p:cNvSpPr/>
            <p:nvPr/>
          </p:nvSpPr>
          <p:spPr>
            <a:xfrm>
              <a:off x="7346942" y="6351087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3CDE89-9129-46CA-8167-AF665D7CA96B}"/>
                </a:ext>
              </a:extLst>
            </p:cNvPr>
            <p:cNvSpPr txBox="1"/>
            <p:nvPr/>
          </p:nvSpPr>
          <p:spPr>
            <a:xfrm>
              <a:off x="7263568" y="59817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ADA025-3254-41EE-B5C5-3630EAB43C46}"/>
                </a:ext>
              </a:extLst>
            </p:cNvPr>
            <p:cNvSpPr txBox="1"/>
            <p:nvPr/>
          </p:nvSpPr>
          <p:spPr>
            <a:xfrm>
              <a:off x="7803039" y="3523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3FAB06-E07D-4EF0-B439-9329B8886940}"/>
                </a:ext>
              </a:extLst>
            </p:cNvPr>
            <p:cNvSpPr txBox="1"/>
            <p:nvPr/>
          </p:nvSpPr>
          <p:spPr>
            <a:xfrm>
              <a:off x="7803039" y="3342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0A4547-C988-4D77-A70F-A9847ACFE0F1}"/>
                </a:ext>
              </a:extLst>
            </p:cNvPr>
            <p:cNvSpPr txBox="1"/>
            <p:nvPr/>
          </p:nvSpPr>
          <p:spPr>
            <a:xfrm>
              <a:off x="7795928" y="49202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5ECBD9-1300-4484-BE98-10496FE5D5A1}"/>
                </a:ext>
              </a:extLst>
            </p:cNvPr>
            <p:cNvSpPr/>
            <p:nvPr/>
          </p:nvSpPr>
          <p:spPr>
            <a:xfrm>
              <a:off x="9138983" y="1402677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1D152F-3882-42DF-9845-B46073673A76}"/>
                </a:ext>
              </a:extLst>
            </p:cNvPr>
            <p:cNvSpPr txBox="1"/>
            <p:nvPr/>
          </p:nvSpPr>
          <p:spPr>
            <a:xfrm>
              <a:off x="9055609" y="10333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0CE3DFA-DA29-4C31-A86F-E746F82A2B05}"/>
                </a:ext>
              </a:extLst>
            </p:cNvPr>
            <p:cNvSpPr/>
            <p:nvPr/>
          </p:nvSpPr>
          <p:spPr>
            <a:xfrm>
              <a:off x="9138983" y="2928676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5687FF-CCFA-4243-ACE3-89EE12DCBF41}"/>
                </a:ext>
              </a:extLst>
            </p:cNvPr>
            <p:cNvSpPr txBox="1"/>
            <p:nvPr/>
          </p:nvSpPr>
          <p:spPr>
            <a:xfrm>
              <a:off x="9055609" y="2559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B1EB8A-54B4-4457-8355-A6B45FD012D7}"/>
                </a:ext>
              </a:extLst>
            </p:cNvPr>
            <p:cNvSpPr/>
            <p:nvPr/>
          </p:nvSpPr>
          <p:spPr>
            <a:xfrm>
              <a:off x="9138983" y="6283618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57FC0A-7406-44D2-9CA2-1EF11FD2B57B}"/>
                </a:ext>
              </a:extLst>
            </p:cNvPr>
            <p:cNvSpPr txBox="1"/>
            <p:nvPr/>
          </p:nvSpPr>
          <p:spPr>
            <a:xfrm>
              <a:off x="9055609" y="59142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539A6DE-2DEF-4698-9F5B-C5D2C79E22EE}"/>
                </a:ext>
              </a:extLst>
            </p:cNvPr>
            <p:cNvSpPr/>
            <p:nvPr/>
          </p:nvSpPr>
          <p:spPr>
            <a:xfrm>
              <a:off x="10271506" y="1418181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2A51BB-62EA-4DB8-ABBF-899B9D33C33C}"/>
                </a:ext>
              </a:extLst>
            </p:cNvPr>
            <p:cNvSpPr txBox="1"/>
            <p:nvPr/>
          </p:nvSpPr>
          <p:spPr>
            <a:xfrm>
              <a:off x="10165970" y="11242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3DAE04-DFBC-42FD-89AD-1926471CDE0D}"/>
                </a:ext>
              </a:extLst>
            </p:cNvPr>
            <p:cNvSpPr/>
            <p:nvPr/>
          </p:nvSpPr>
          <p:spPr>
            <a:xfrm>
              <a:off x="10271506" y="2772444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1088FB-6A84-459F-8F6D-F1168435E6D7}"/>
                </a:ext>
              </a:extLst>
            </p:cNvPr>
            <p:cNvSpPr txBox="1"/>
            <p:nvPr/>
          </p:nvSpPr>
          <p:spPr>
            <a:xfrm>
              <a:off x="10165970" y="24785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3A964DF-2DE4-4593-813F-97AE02EE43D5}"/>
                </a:ext>
              </a:extLst>
            </p:cNvPr>
            <p:cNvSpPr/>
            <p:nvPr/>
          </p:nvSpPr>
          <p:spPr>
            <a:xfrm>
              <a:off x="10271506" y="6346335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078A73-D01D-4FFC-9CD8-A7A29FA97AB3}"/>
                </a:ext>
              </a:extLst>
            </p:cNvPr>
            <p:cNvSpPr txBox="1"/>
            <p:nvPr/>
          </p:nvSpPr>
          <p:spPr>
            <a:xfrm>
              <a:off x="10165970" y="60524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A7E85319-E83D-4D94-8A79-F8824D68F81D}"/>
              </a:ext>
            </a:extLst>
          </p:cNvPr>
          <p:cNvSpPr/>
          <p:nvPr/>
        </p:nvSpPr>
        <p:spPr>
          <a:xfrm>
            <a:off x="7400878" y="2681017"/>
            <a:ext cx="804321" cy="373753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8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B202-7D4F-45A8-AF37-38F1E629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Moment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3D565-3CCE-4E67-BC56-F1B59A66A1E0}"/>
                  </a:ext>
                </a:extLst>
              </p:cNvPr>
              <p:cNvSpPr/>
              <p:nvPr/>
            </p:nvSpPr>
            <p:spPr>
              <a:xfrm>
                <a:off x="7753649" y="1540504"/>
                <a:ext cx="4043363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/>
                  <a:t>AE events follow power law frequency-magnitude relationship</a:t>
                </a:r>
              </a:p>
              <a:p>
                <a:endParaRPr lang="en-US" sz="135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𝑏𝑀</m:t>
                          </m:r>
                        </m:e>
                      </m:func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050" dirty="0"/>
                  <a:t>N= number of earthquakes greater than magnitude M</a:t>
                </a:r>
              </a:p>
              <a:p>
                <a:r>
                  <a:rPr lang="en-US" sz="1050" dirty="0"/>
                  <a:t>b = slope of frequency magnitude relationship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3D565-3CCE-4E67-BC56-F1B59A66A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649" y="1540504"/>
                <a:ext cx="4043363" cy="1661993"/>
              </a:xfrm>
              <a:prstGeom prst="rect">
                <a:avLst/>
              </a:prstGeom>
              <a:blipFill>
                <a:blip r:embed="rId2"/>
                <a:stretch>
                  <a:fillRect l="-452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AEC756-C356-4BDC-A355-CE12239A4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48" y="3202497"/>
            <a:ext cx="4148183" cy="311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93FAF-8710-426A-9892-BF6DA2CD2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95" y="1497414"/>
            <a:ext cx="3524075" cy="1356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EEC1D-DCD1-420C-BE51-9713B8F9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95" y="2697253"/>
            <a:ext cx="5083292" cy="289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060FE-2CE3-4D0B-BC00-31E244833675}"/>
              </a:ext>
            </a:extLst>
          </p:cNvPr>
          <p:cNvSpPr txBox="1"/>
          <p:nvPr/>
        </p:nvSpPr>
        <p:spPr>
          <a:xfrm>
            <a:off x="568995" y="985929"/>
            <a:ext cx="453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and Temporal clustering of Microcracks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75B7CB-E7C8-477D-8D8F-D7C9FA796051}"/>
                  </a:ext>
                </a:extLst>
              </p:cNvPr>
              <p:cNvSpPr/>
              <p:nvPr/>
            </p:nvSpPr>
            <p:spPr>
              <a:xfrm>
                <a:off x="638269" y="5700902"/>
                <a:ext cx="2536204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75B7CB-E7C8-477D-8D8F-D7C9FA796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9" y="5700902"/>
                <a:ext cx="2536204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49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AE294A8-84FF-48C4-8FFD-FC2C33A11A8F}"/>
              </a:ext>
            </a:extLst>
          </p:cNvPr>
          <p:cNvGrpSpPr/>
          <p:nvPr/>
        </p:nvGrpSpPr>
        <p:grpSpPr>
          <a:xfrm>
            <a:off x="5632212" y="1"/>
            <a:ext cx="6366404" cy="6858000"/>
            <a:chOff x="5632212" y="1"/>
            <a:chExt cx="6366404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CF3872-C448-49DC-8242-CE9582A44946}"/>
                </a:ext>
              </a:extLst>
            </p:cNvPr>
            <p:cNvGrpSpPr/>
            <p:nvPr/>
          </p:nvGrpSpPr>
          <p:grpSpPr>
            <a:xfrm>
              <a:off x="5632212" y="1"/>
              <a:ext cx="6366404" cy="6858000"/>
              <a:chOff x="5391149" y="0"/>
              <a:chExt cx="6607467" cy="711767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7EEB8BF-5146-4279-AF99-9ADC1DAC5ABB}"/>
                  </a:ext>
                </a:extLst>
              </p:cNvPr>
              <p:cNvGrpSpPr/>
              <p:nvPr/>
            </p:nvGrpSpPr>
            <p:grpSpPr>
              <a:xfrm>
                <a:off x="5391149" y="0"/>
                <a:ext cx="6607467" cy="4896181"/>
                <a:chOff x="5089525" y="0"/>
                <a:chExt cx="6909092" cy="5119687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FE7369A-CF09-45A2-8C85-2D023CBEC6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89525" y="0"/>
                  <a:ext cx="6909092" cy="5119687"/>
                </a:xfrm>
                <a:prstGeom prst="rect">
                  <a:avLst/>
                </a:prstGeom>
              </p:spPr>
            </p:pic>
            <p:sp>
              <p:nvSpPr>
                <p:cNvPr id="33" name="Star: 5 Points 32">
                  <a:extLst>
                    <a:ext uri="{FF2B5EF4-FFF2-40B4-BE49-F238E27FC236}">
                      <a16:creationId xmlns:a16="http://schemas.microsoft.com/office/drawing/2014/main" id="{CC66E71E-61C1-48EF-B924-0246DC9FF828}"/>
                    </a:ext>
                  </a:extLst>
                </p:cNvPr>
                <p:cNvSpPr/>
                <p:nvPr/>
              </p:nvSpPr>
              <p:spPr>
                <a:xfrm>
                  <a:off x="7538649" y="730249"/>
                  <a:ext cx="180215" cy="180215"/>
                </a:xfrm>
                <a:prstGeom prst="star5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Star: 5 Points 33">
                  <a:extLst>
                    <a:ext uri="{FF2B5EF4-FFF2-40B4-BE49-F238E27FC236}">
                      <a16:creationId xmlns:a16="http://schemas.microsoft.com/office/drawing/2014/main" id="{7EFD0D2E-6135-42B4-A6A3-016FE86FBE68}"/>
                    </a:ext>
                  </a:extLst>
                </p:cNvPr>
                <p:cNvSpPr/>
                <p:nvPr/>
              </p:nvSpPr>
              <p:spPr>
                <a:xfrm>
                  <a:off x="7538648" y="4001294"/>
                  <a:ext cx="180215" cy="180215"/>
                </a:xfrm>
                <a:prstGeom prst="star5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C3807D9-6E7C-4647-B27A-37E5F0CB746A}"/>
                  </a:ext>
                </a:extLst>
              </p:cNvPr>
              <p:cNvGrpSpPr/>
              <p:nvPr/>
            </p:nvGrpSpPr>
            <p:grpSpPr>
              <a:xfrm>
                <a:off x="5391149" y="4625333"/>
                <a:ext cx="6607467" cy="2492344"/>
                <a:chOff x="5391149" y="4625333"/>
                <a:chExt cx="6607467" cy="249234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B1B504D-11A8-4DC0-89DA-2CA35672A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91149" y="4625333"/>
                  <a:ext cx="6607467" cy="2492344"/>
                </a:xfrm>
                <a:prstGeom prst="rect">
                  <a:avLst/>
                </a:prstGeom>
              </p:spPr>
            </p:pic>
            <p:sp>
              <p:nvSpPr>
                <p:cNvPr id="31" name="Star: 5 Points 30">
                  <a:extLst>
                    <a:ext uri="{FF2B5EF4-FFF2-40B4-BE49-F238E27FC236}">
                      <a16:creationId xmlns:a16="http://schemas.microsoft.com/office/drawing/2014/main" id="{BB164B4A-F701-4EA2-AFBF-7C72DA17D4B2}"/>
                    </a:ext>
                  </a:extLst>
                </p:cNvPr>
                <p:cNvSpPr/>
                <p:nvPr/>
              </p:nvSpPr>
              <p:spPr>
                <a:xfrm>
                  <a:off x="7733351" y="5458445"/>
                  <a:ext cx="172347" cy="172348"/>
                </a:xfrm>
                <a:prstGeom prst="star5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8EF023-38F4-4334-B30C-C3B215762F80}"/>
                </a:ext>
              </a:extLst>
            </p:cNvPr>
            <p:cNvSpPr/>
            <p:nvPr/>
          </p:nvSpPr>
          <p:spPr>
            <a:xfrm>
              <a:off x="7351863" y="1042223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2B086E-E992-493A-813D-AC431DB98B5E}"/>
                </a:ext>
              </a:extLst>
            </p:cNvPr>
            <p:cNvSpPr txBox="1"/>
            <p:nvPr/>
          </p:nvSpPr>
          <p:spPr>
            <a:xfrm>
              <a:off x="7268489" y="6728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1DFE51-AAD2-4426-92AF-CD39B3EBAC13}"/>
                </a:ext>
              </a:extLst>
            </p:cNvPr>
            <p:cNvSpPr/>
            <p:nvPr/>
          </p:nvSpPr>
          <p:spPr>
            <a:xfrm>
              <a:off x="7346942" y="4184886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C16B72-913A-4F35-8031-2428BAA1DCBC}"/>
                </a:ext>
              </a:extLst>
            </p:cNvPr>
            <p:cNvSpPr txBox="1"/>
            <p:nvPr/>
          </p:nvSpPr>
          <p:spPr>
            <a:xfrm>
              <a:off x="7263568" y="38155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BBF050-C2BE-4B02-A385-985503379455}"/>
                </a:ext>
              </a:extLst>
            </p:cNvPr>
            <p:cNvSpPr txBox="1"/>
            <p:nvPr/>
          </p:nvSpPr>
          <p:spPr>
            <a:xfrm>
              <a:off x="7803039" y="3523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DF523B-3988-4EDE-B9C6-FECFEB810AF2}"/>
                </a:ext>
              </a:extLst>
            </p:cNvPr>
            <p:cNvSpPr txBox="1"/>
            <p:nvPr/>
          </p:nvSpPr>
          <p:spPr>
            <a:xfrm>
              <a:off x="7753335" y="26810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C472BB-30C8-451A-81F3-85DA20128470}"/>
                </a:ext>
              </a:extLst>
            </p:cNvPr>
            <p:cNvSpPr txBox="1"/>
            <p:nvPr/>
          </p:nvSpPr>
          <p:spPr>
            <a:xfrm>
              <a:off x="7795928" y="48840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6CA5038-B71B-4517-83D3-0AF5EBC4D3B5}"/>
                </a:ext>
              </a:extLst>
            </p:cNvPr>
            <p:cNvSpPr/>
            <p:nvPr/>
          </p:nvSpPr>
          <p:spPr>
            <a:xfrm>
              <a:off x="9138983" y="1402677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E5704A-2638-4A1A-8A0E-AEACAA8C03F4}"/>
                </a:ext>
              </a:extLst>
            </p:cNvPr>
            <p:cNvSpPr txBox="1"/>
            <p:nvPr/>
          </p:nvSpPr>
          <p:spPr>
            <a:xfrm>
              <a:off x="9055609" y="10333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1ED8C4-E747-4B1E-AAB0-AF8E311F919F}"/>
                </a:ext>
              </a:extLst>
            </p:cNvPr>
            <p:cNvSpPr/>
            <p:nvPr/>
          </p:nvSpPr>
          <p:spPr>
            <a:xfrm>
              <a:off x="9138983" y="2928676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70C94C-2BA9-4E31-BBCE-6EEBA288A94D}"/>
                </a:ext>
              </a:extLst>
            </p:cNvPr>
            <p:cNvSpPr txBox="1"/>
            <p:nvPr/>
          </p:nvSpPr>
          <p:spPr>
            <a:xfrm>
              <a:off x="9055609" y="2559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E0FA5D-7E72-4455-8540-D4A8473D4524}"/>
                </a:ext>
              </a:extLst>
            </p:cNvPr>
            <p:cNvSpPr/>
            <p:nvPr/>
          </p:nvSpPr>
          <p:spPr>
            <a:xfrm>
              <a:off x="9138983" y="4958778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C5F30C-C405-43FF-81FD-DBD34099E554}"/>
                </a:ext>
              </a:extLst>
            </p:cNvPr>
            <p:cNvSpPr txBox="1"/>
            <p:nvPr/>
          </p:nvSpPr>
          <p:spPr>
            <a:xfrm>
              <a:off x="9055609" y="45894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EF68EC9-DD28-4057-8359-ADEB0690C629}"/>
                </a:ext>
              </a:extLst>
            </p:cNvPr>
            <p:cNvSpPr/>
            <p:nvPr/>
          </p:nvSpPr>
          <p:spPr>
            <a:xfrm>
              <a:off x="10271506" y="1418181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9B084F-B761-449B-B22F-1681C84DAC50}"/>
                </a:ext>
              </a:extLst>
            </p:cNvPr>
            <p:cNvSpPr txBox="1"/>
            <p:nvPr/>
          </p:nvSpPr>
          <p:spPr>
            <a:xfrm>
              <a:off x="10165970" y="11242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A48CC9-B966-4D18-9F6E-4FAB5E473A09}"/>
                </a:ext>
              </a:extLst>
            </p:cNvPr>
            <p:cNvSpPr/>
            <p:nvPr/>
          </p:nvSpPr>
          <p:spPr>
            <a:xfrm>
              <a:off x="10271506" y="2772444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866656-4298-481C-A206-FD7D4567FC05}"/>
                </a:ext>
              </a:extLst>
            </p:cNvPr>
            <p:cNvSpPr txBox="1"/>
            <p:nvPr/>
          </p:nvSpPr>
          <p:spPr>
            <a:xfrm>
              <a:off x="10165970" y="24785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FE518A-2CFB-4454-B234-2C01E07EE0F9}"/>
                </a:ext>
              </a:extLst>
            </p:cNvPr>
            <p:cNvSpPr/>
            <p:nvPr/>
          </p:nvSpPr>
          <p:spPr>
            <a:xfrm>
              <a:off x="10271506" y="5131434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1110F3-95B9-4EE9-89FE-4C36FDF460BF}"/>
                </a:ext>
              </a:extLst>
            </p:cNvPr>
            <p:cNvSpPr txBox="1"/>
            <p:nvPr/>
          </p:nvSpPr>
          <p:spPr>
            <a:xfrm>
              <a:off x="10165970" y="48375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64FD122-5E1D-420F-9B3B-E45FAB2524EC}"/>
                </a:ext>
              </a:extLst>
            </p:cNvPr>
            <p:cNvSpPr/>
            <p:nvPr/>
          </p:nvSpPr>
          <p:spPr>
            <a:xfrm>
              <a:off x="7346942" y="5684462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DA8877-6B2A-451C-AB1F-690CFD565635}"/>
                </a:ext>
              </a:extLst>
            </p:cNvPr>
            <p:cNvSpPr txBox="1"/>
            <p:nvPr/>
          </p:nvSpPr>
          <p:spPr>
            <a:xfrm>
              <a:off x="7263568" y="53151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7F00DCF-8AE6-4A86-BB01-68F0028BF4A5}"/>
              </a:ext>
            </a:extLst>
          </p:cNvPr>
          <p:cNvSpPr txBox="1"/>
          <p:nvPr/>
        </p:nvSpPr>
        <p:spPr>
          <a:xfrm>
            <a:off x="806966" y="4117388"/>
            <a:ext cx="4559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to critical point: Drop in b-value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critical point: Increase and then relatively stable b-values</a:t>
            </a:r>
            <a:endParaRPr lang="en-US" i="1" baseline="-25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DBBD32-04D3-45C3-8F4B-B48301A92F5D}"/>
              </a:ext>
            </a:extLst>
          </p:cNvPr>
          <p:cNvSpPr/>
          <p:nvPr/>
        </p:nvSpPr>
        <p:spPr>
          <a:xfrm>
            <a:off x="7400878" y="2681017"/>
            <a:ext cx="804321" cy="373753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4A92FD50-9F9F-4186-B204-395373FC6F4D}"/>
              </a:ext>
            </a:extLst>
          </p:cNvPr>
          <p:cNvSpPr txBox="1">
            <a:spLocks/>
          </p:cNvSpPr>
          <p:nvPr/>
        </p:nvSpPr>
        <p:spPr>
          <a:xfrm>
            <a:off x="0" y="-11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Indicator 5: b-value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B2ECC-7528-49C6-A4D8-B3E25434F5AF}"/>
              </a:ext>
            </a:extLst>
          </p:cNvPr>
          <p:cNvSpPr/>
          <p:nvPr/>
        </p:nvSpPr>
        <p:spPr>
          <a:xfrm>
            <a:off x="806965" y="2584216"/>
            <a:ext cx="4527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b-values are indicative of moment distribution during deformation experiments </a:t>
            </a:r>
          </a:p>
        </p:txBody>
      </p:sp>
    </p:spTree>
    <p:extLst>
      <p:ext uri="{BB962C8B-B14F-4D97-AF65-F5344CB8AC3E}">
        <p14:creationId xmlns:p14="http://schemas.microsoft.com/office/powerpoint/2010/main" val="322370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B759-B733-4F36-83B0-8CA41011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Confining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F7FF82-964E-40E7-83F8-F8B2238C3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203"/>
            <a:ext cx="4232851" cy="3174638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CD1BFB2-A0DC-4F02-B10F-A0B37926314A}"/>
              </a:ext>
            </a:extLst>
          </p:cNvPr>
          <p:cNvGrpSpPr/>
          <p:nvPr/>
        </p:nvGrpSpPr>
        <p:grpSpPr>
          <a:xfrm>
            <a:off x="1418652" y="1581797"/>
            <a:ext cx="180215" cy="2671624"/>
            <a:chOff x="1418652" y="1581797"/>
            <a:chExt cx="180215" cy="267162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44D40B-F1A3-4894-993A-B8DF2843B216}"/>
                </a:ext>
              </a:extLst>
            </p:cNvPr>
            <p:cNvCxnSpPr/>
            <p:nvPr/>
          </p:nvCxnSpPr>
          <p:spPr>
            <a:xfrm flipV="1">
              <a:off x="1508760" y="1581797"/>
              <a:ext cx="0" cy="259842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C6997E24-0054-442C-B461-42C07CCCF1BF}"/>
                </a:ext>
              </a:extLst>
            </p:cNvPr>
            <p:cNvSpPr/>
            <p:nvPr/>
          </p:nvSpPr>
          <p:spPr>
            <a:xfrm>
              <a:off x="1418652" y="4073206"/>
              <a:ext cx="180215" cy="180215"/>
            </a:xfrm>
            <a:prstGeom prst="star5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4A5C39-5A20-47E8-AD19-F9C77BA3889A}"/>
              </a:ext>
            </a:extLst>
          </p:cNvPr>
          <p:cNvGrpSpPr/>
          <p:nvPr/>
        </p:nvGrpSpPr>
        <p:grpSpPr>
          <a:xfrm>
            <a:off x="4064532" y="1332203"/>
            <a:ext cx="4232851" cy="3174638"/>
            <a:chOff x="4170873" y="1332203"/>
            <a:chExt cx="4232851" cy="31746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C99CFE-5C34-4063-81E2-E72465BE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0873" y="1332203"/>
              <a:ext cx="4232851" cy="317463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27E9A9-034E-4181-9DA5-06E60C1C8B5C}"/>
                </a:ext>
              </a:extLst>
            </p:cNvPr>
            <p:cNvGrpSpPr/>
            <p:nvPr/>
          </p:nvGrpSpPr>
          <p:grpSpPr>
            <a:xfrm>
              <a:off x="5589525" y="1545195"/>
              <a:ext cx="180215" cy="2671624"/>
              <a:chOff x="1418652" y="1581797"/>
              <a:chExt cx="180215" cy="2671624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676AA46-9117-498D-B6BC-DAABECB18151}"/>
                  </a:ext>
                </a:extLst>
              </p:cNvPr>
              <p:cNvCxnSpPr/>
              <p:nvPr/>
            </p:nvCxnSpPr>
            <p:spPr>
              <a:xfrm flipV="1">
                <a:off x="1508760" y="1581797"/>
                <a:ext cx="0" cy="259842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Star: 5 Points 13">
                <a:extLst>
                  <a:ext uri="{FF2B5EF4-FFF2-40B4-BE49-F238E27FC236}">
                    <a16:creationId xmlns:a16="http://schemas.microsoft.com/office/drawing/2014/main" id="{09F2AC6E-2F5E-4896-A5DD-604D878E67AA}"/>
                  </a:ext>
                </a:extLst>
              </p:cNvPr>
              <p:cNvSpPr/>
              <p:nvPr/>
            </p:nvSpPr>
            <p:spPr>
              <a:xfrm>
                <a:off x="1418652" y="4073206"/>
                <a:ext cx="180215" cy="180215"/>
              </a:xfrm>
              <a:prstGeom prst="star5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D92746-3096-4DE2-ADA6-33BC41AE869C}"/>
              </a:ext>
            </a:extLst>
          </p:cNvPr>
          <p:cNvGrpSpPr/>
          <p:nvPr/>
        </p:nvGrpSpPr>
        <p:grpSpPr>
          <a:xfrm>
            <a:off x="7959151" y="1332203"/>
            <a:ext cx="4232851" cy="3174638"/>
            <a:chOff x="8398836" y="1332203"/>
            <a:chExt cx="4232851" cy="317463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E2D81E-97D2-48E1-8D5D-A18873E0C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836" y="1332203"/>
              <a:ext cx="4232851" cy="317463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C1AE83-AB18-4D36-916D-95B12CD6ADEF}"/>
                </a:ext>
              </a:extLst>
            </p:cNvPr>
            <p:cNvGrpSpPr/>
            <p:nvPr/>
          </p:nvGrpSpPr>
          <p:grpSpPr>
            <a:xfrm>
              <a:off x="9823392" y="1583710"/>
              <a:ext cx="180215" cy="2671624"/>
              <a:chOff x="1418652" y="1581797"/>
              <a:chExt cx="180215" cy="267162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B539AC-16E0-4570-8BB9-060BA4898504}"/>
                  </a:ext>
                </a:extLst>
              </p:cNvPr>
              <p:cNvCxnSpPr/>
              <p:nvPr/>
            </p:nvCxnSpPr>
            <p:spPr>
              <a:xfrm flipV="1">
                <a:off x="1508760" y="1581797"/>
                <a:ext cx="0" cy="259842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A3325B6F-38D2-44DF-B30D-E9E3A69C39FA}"/>
                  </a:ext>
                </a:extLst>
              </p:cNvPr>
              <p:cNvSpPr/>
              <p:nvPr/>
            </p:nvSpPr>
            <p:spPr>
              <a:xfrm>
                <a:off x="1418652" y="4073206"/>
                <a:ext cx="180215" cy="180215"/>
              </a:xfrm>
              <a:prstGeom prst="star5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CDEEC95-8DCA-4578-8F6A-6B0F6A58A51C}"/>
              </a:ext>
            </a:extLst>
          </p:cNvPr>
          <p:cNvSpPr txBox="1"/>
          <p:nvPr/>
        </p:nvSpPr>
        <p:spPr>
          <a:xfrm>
            <a:off x="533400" y="4800600"/>
            <a:ext cx="32861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of variance decreases with confining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Microcracking variance peaks at critical point and declines after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B33B0D-689F-4E2E-93A8-67D9C7B76DEF}"/>
              </a:ext>
            </a:extLst>
          </p:cNvPr>
          <p:cNvSpPr txBox="1"/>
          <p:nvPr/>
        </p:nvSpPr>
        <p:spPr>
          <a:xfrm>
            <a:off x="4537894" y="4800600"/>
            <a:ext cx="3286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Shear Fraction increases with confining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Shear Fraction peaks prior to critical point and declines after failure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91D98-7D6A-4F87-8CB1-3CE04F9A1E67}"/>
              </a:ext>
            </a:extLst>
          </p:cNvPr>
          <p:cNvSpPr txBox="1"/>
          <p:nvPr/>
        </p:nvSpPr>
        <p:spPr>
          <a:xfrm>
            <a:off x="8432513" y="4800600"/>
            <a:ext cx="3286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D-value increases with confining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D-value declines shortly before critical point and stabilizes after failure</a:t>
            </a:r>
          </a:p>
        </p:txBody>
      </p:sp>
    </p:spTree>
    <p:extLst>
      <p:ext uri="{BB962C8B-B14F-4D97-AF65-F5344CB8AC3E}">
        <p14:creationId xmlns:p14="http://schemas.microsoft.com/office/powerpoint/2010/main" val="2958392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4169-A435-482D-B08F-B61D3B26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predicts failure in stick-slip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4DD55-CB9F-4981-B5E2-F1FD4DE0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8" y="1573767"/>
            <a:ext cx="7182708" cy="4919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9AB04-18FF-44C3-8869-9BB18FAF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606" y="1573767"/>
            <a:ext cx="4244901" cy="2918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8D17B-2B88-47AF-81BE-B7AC4DB4536F}"/>
              </a:ext>
            </a:extLst>
          </p:cNvPr>
          <p:cNvSpPr txBox="1"/>
          <p:nvPr/>
        </p:nvSpPr>
        <p:spPr>
          <a:xfrm>
            <a:off x="7712766" y="4598503"/>
            <a:ext cx="3931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Rouet</a:t>
            </a:r>
            <a:r>
              <a:rPr lang="en-US" dirty="0"/>
              <a:t>-Leduc et al., 2017: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AE energy shows strongest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can be used to predict time to failure </a:t>
            </a:r>
          </a:p>
        </p:txBody>
      </p:sp>
    </p:spTree>
    <p:extLst>
      <p:ext uri="{BB962C8B-B14F-4D97-AF65-F5344CB8AC3E}">
        <p14:creationId xmlns:p14="http://schemas.microsoft.com/office/powerpoint/2010/main" val="75408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2F2A-B442-4AA7-9FBC-11136FD5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Confining Pressure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3F555-02A2-486E-A261-47CE1C074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37" y="1397195"/>
            <a:ext cx="4265763" cy="31993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69E42-2BE2-4970-A407-9930A09B94C8}"/>
              </a:ext>
            </a:extLst>
          </p:cNvPr>
          <p:cNvSpPr txBox="1"/>
          <p:nvPr/>
        </p:nvSpPr>
        <p:spPr>
          <a:xfrm>
            <a:off x="2320055" y="4686300"/>
            <a:ext cx="32861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of variance increases with confining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variance is high at critical point and declines after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5F952-2A44-4B3A-B1FA-80E42466A7E9}"/>
              </a:ext>
            </a:extLst>
          </p:cNvPr>
          <p:cNvSpPr txBox="1"/>
          <p:nvPr/>
        </p:nvSpPr>
        <p:spPr>
          <a:xfrm>
            <a:off x="6585818" y="4686299"/>
            <a:ext cx="32861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b-values decline with confining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b-values decline around critical point from an initially higher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FF1F20-02DE-4760-A18A-6FE5552860E9}"/>
              </a:ext>
            </a:extLst>
          </p:cNvPr>
          <p:cNvGrpSpPr/>
          <p:nvPr/>
        </p:nvGrpSpPr>
        <p:grpSpPr>
          <a:xfrm>
            <a:off x="3266502" y="1661044"/>
            <a:ext cx="180215" cy="2671624"/>
            <a:chOff x="1418652" y="1581797"/>
            <a:chExt cx="180215" cy="267162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53B629-B4B8-409F-882F-235E2050A867}"/>
                </a:ext>
              </a:extLst>
            </p:cNvPr>
            <p:cNvCxnSpPr/>
            <p:nvPr/>
          </p:nvCxnSpPr>
          <p:spPr>
            <a:xfrm flipV="1">
              <a:off x="1508760" y="1581797"/>
              <a:ext cx="0" cy="259842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629975F3-F640-4086-BE2F-C3AB418AC9FC}"/>
                </a:ext>
              </a:extLst>
            </p:cNvPr>
            <p:cNvSpPr/>
            <p:nvPr/>
          </p:nvSpPr>
          <p:spPr>
            <a:xfrm>
              <a:off x="1418652" y="4073206"/>
              <a:ext cx="180215" cy="180215"/>
            </a:xfrm>
            <a:prstGeom prst="star5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BFAFC5-2732-40E8-B42D-60708277CC87}"/>
              </a:ext>
            </a:extLst>
          </p:cNvPr>
          <p:cNvGrpSpPr/>
          <p:nvPr/>
        </p:nvGrpSpPr>
        <p:grpSpPr>
          <a:xfrm>
            <a:off x="6096000" y="1397195"/>
            <a:ext cx="4265762" cy="3199322"/>
            <a:chOff x="6096000" y="1397195"/>
            <a:chExt cx="4265762" cy="319932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F515AC-F55A-4FC8-89CA-0F45C956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397195"/>
              <a:ext cx="4265762" cy="31993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A0CEF6-5D28-4FE7-8F95-65B801D02299}"/>
                </a:ext>
              </a:extLst>
            </p:cNvPr>
            <p:cNvGrpSpPr/>
            <p:nvPr/>
          </p:nvGrpSpPr>
          <p:grpSpPr>
            <a:xfrm>
              <a:off x="7532265" y="1661044"/>
              <a:ext cx="180215" cy="2671624"/>
              <a:chOff x="1418652" y="1581797"/>
              <a:chExt cx="180215" cy="2671624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D7D9869-B9F9-43C5-938C-69F219F8E1FC}"/>
                  </a:ext>
                </a:extLst>
              </p:cNvPr>
              <p:cNvCxnSpPr/>
              <p:nvPr/>
            </p:nvCxnSpPr>
            <p:spPr>
              <a:xfrm flipV="1">
                <a:off x="1508760" y="1581797"/>
                <a:ext cx="0" cy="259842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Star: 5 Points 14">
                <a:extLst>
                  <a:ext uri="{FF2B5EF4-FFF2-40B4-BE49-F238E27FC236}">
                    <a16:creationId xmlns:a16="http://schemas.microsoft.com/office/drawing/2014/main" id="{C79996E7-41C1-431E-8682-BA35D4237950}"/>
                  </a:ext>
                </a:extLst>
              </p:cNvPr>
              <p:cNvSpPr/>
              <p:nvPr/>
            </p:nvSpPr>
            <p:spPr>
              <a:xfrm>
                <a:off x="1418652" y="4073206"/>
                <a:ext cx="180215" cy="180215"/>
              </a:xfrm>
              <a:prstGeom prst="star5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399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246B-F8D1-4CA8-A1E7-D714C1C6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Damage Indicators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33F654-3166-45DB-90A1-0E9B5EEE7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802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Indicators of critical point from biaxial experiments (0-50 MPa) : 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/>
              <a:t>High variance in microcracking</a:t>
            </a:r>
          </a:p>
          <a:p>
            <a:pPr marL="514350" indent="-514350">
              <a:buAutoNum type="arabicPeriod"/>
            </a:pPr>
            <a:r>
              <a:rPr lang="en-US" sz="2400" dirty="0"/>
              <a:t>Peak Shear Fraction</a:t>
            </a:r>
          </a:p>
          <a:p>
            <a:pPr marL="514350" indent="-514350">
              <a:buAutoNum type="arabicPeriod"/>
            </a:pPr>
            <a:r>
              <a:rPr lang="en-US" sz="2400" dirty="0"/>
              <a:t>High variance in microcrack energy </a:t>
            </a:r>
          </a:p>
          <a:p>
            <a:pPr marL="514350" indent="-514350">
              <a:buAutoNum type="arabicPeriod"/>
            </a:pPr>
            <a:r>
              <a:rPr lang="en-US" sz="2400" dirty="0"/>
              <a:t>Low b-values</a:t>
            </a:r>
          </a:p>
          <a:p>
            <a:pPr marL="514350" indent="-514350">
              <a:buAutoNum type="arabicPeriod"/>
            </a:pPr>
            <a:r>
              <a:rPr lang="en-US" sz="2400" dirty="0"/>
              <a:t>Low D-values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E01C0-FD21-4599-AF2C-CD0CF81A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784" y="0"/>
            <a:ext cx="365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8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3E80-B801-46E5-A909-266D936B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2367" cy="1325563"/>
          </a:xfrm>
        </p:spPr>
        <p:txBody>
          <a:bodyPr/>
          <a:lstStyle/>
          <a:p>
            <a:r>
              <a:rPr lang="en-US" dirty="0"/>
              <a:t>Predicting Critical Failure using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0254F-02FE-46C8-A01C-FF52322B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7500"/>
            <a:ext cx="665320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D4681-E7D1-4791-8785-82900C6E5726}"/>
              </a:ext>
            </a:extLst>
          </p:cNvPr>
          <p:cNvSpPr txBox="1"/>
          <p:nvPr/>
        </p:nvSpPr>
        <p:spPr>
          <a:xfrm>
            <a:off x="7491405" y="1587500"/>
            <a:ext cx="40528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 Inputs: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Microcracking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Microcracking Shear Fraction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Fractal Dimension (D-value)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Microcrack AE Energy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Confining Pressure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Outputs: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Stress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Strain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4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DA3AAD1-FFBE-4C11-BF96-68A3F54A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8" y="1457252"/>
            <a:ext cx="3985971" cy="275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13E80-B801-46E5-A909-266D936B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Rock Failure using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0254F-02FE-46C8-A01C-FF52322B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60" y="1498805"/>
            <a:ext cx="4216914" cy="2757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D4681-E7D1-4791-8785-82900C6E5726}"/>
              </a:ext>
            </a:extLst>
          </p:cNvPr>
          <p:cNvSpPr txBox="1"/>
          <p:nvPr/>
        </p:nvSpPr>
        <p:spPr>
          <a:xfrm>
            <a:off x="141688" y="4559990"/>
            <a:ext cx="3392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 from 0 to 50 MPa: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Microcracking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Seismic b-value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Shear Fraction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Fractal Dimension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F96909-42CB-484E-8B10-131D06BD1C3D}"/>
              </a:ext>
            </a:extLst>
          </p:cNvPr>
          <p:cNvSpPr/>
          <p:nvPr/>
        </p:nvSpPr>
        <p:spPr>
          <a:xfrm>
            <a:off x="8164074" y="2174538"/>
            <a:ext cx="374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Stress to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Axial Strain to Failure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00AD1B-97BD-42B6-AC15-BF95EE977B21}"/>
              </a:ext>
            </a:extLst>
          </p:cNvPr>
          <p:cNvSpPr txBox="1"/>
          <p:nvPr/>
        </p:nvSpPr>
        <p:spPr>
          <a:xfrm>
            <a:off x="4532293" y="4559990"/>
            <a:ext cx="7263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dataset: [91 (samples) x10 (experiments)] x 6 (parameters)</a:t>
            </a:r>
          </a:p>
          <a:p>
            <a:pPr lvl="1"/>
            <a:r>
              <a:rPr lang="en-US" dirty="0"/>
              <a:t>	              [910 x 6]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Training: 70%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Testing: 30% of dataset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070273-3E9F-4BB9-80D8-A4AA3098D9F6}"/>
              </a:ext>
            </a:extLst>
          </p:cNvPr>
          <p:cNvSpPr/>
          <p:nvPr/>
        </p:nvSpPr>
        <p:spPr>
          <a:xfrm>
            <a:off x="1078029" y="2046895"/>
            <a:ext cx="105878" cy="1058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D8AEA2-83E8-4CE5-BB59-CB6A48CBDB10}"/>
              </a:ext>
            </a:extLst>
          </p:cNvPr>
          <p:cNvSpPr/>
          <p:nvPr/>
        </p:nvSpPr>
        <p:spPr>
          <a:xfrm>
            <a:off x="1260909" y="2046895"/>
            <a:ext cx="213754" cy="1058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7C2E09-1548-4AFB-B925-D3CC8FD08729}"/>
              </a:ext>
            </a:extLst>
          </p:cNvPr>
          <p:cNvSpPr/>
          <p:nvPr/>
        </p:nvSpPr>
        <p:spPr>
          <a:xfrm rot="16200000">
            <a:off x="1024091" y="1845526"/>
            <a:ext cx="213754" cy="1058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E61DAF6-9872-4FC5-8F4B-5CE5C86ECA11}"/>
              </a:ext>
            </a:extLst>
          </p:cNvPr>
          <p:cNvSpPr/>
          <p:nvPr/>
        </p:nvSpPr>
        <p:spPr>
          <a:xfrm>
            <a:off x="1367786" y="1744707"/>
            <a:ext cx="225171" cy="225171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8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7FC10D-33E6-4473-AC75-3931E6C24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70"/>
          <a:stretch/>
        </p:blipFill>
        <p:spPr>
          <a:xfrm>
            <a:off x="355859" y="4403725"/>
            <a:ext cx="4476750" cy="2136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D4465-EA8B-43A6-AA29-96A39FC7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Axial Stress to Failure using ANN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9DB7E-45E6-4C27-99F5-4026D728FA4B}"/>
              </a:ext>
            </a:extLst>
          </p:cNvPr>
          <p:cNvSpPr txBox="1"/>
          <p:nvPr/>
        </p:nvSpPr>
        <p:spPr>
          <a:xfrm>
            <a:off x="10165098" y="5934670"/>
            <a:ext cx="2026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Targets</a:t>
            </a:r>
          </a:p>
          <a:p>
            <a:r>
              <a:rPr lang="en-US" dirty="0">
                <a:solidFill>
                  <a:srgbClr val="FF0000"/>
                </a:solidFill>
              </a:rPr>
              <a:t>Training Predictions</a:t>
            </a:r>
          </a:p>
          <a:p>
            <a:r>
              <a:rPr lang="en-US" dirty="0">
                <a:solidFill>
                  <a:srgbClr val="00B050"/>
                </a:solidFill>
              </a:rPr>
              <a:t>Testing Predictions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90CE0-C958-4524-A2B8-3256D819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3273028"/>
            <a:ext cx="5114925" cy="134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93E90-1AB5-4AB8-88B1-F4FC76AFD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69" y="1262657"/>
            <a:ext cx="6229351" cy="4672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03BB9F-2211-4D7A-9555-7BCEE34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1385888"/>
            <a:ext cx="4845569" cy="1819275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B4A102ED-29B8-48DB-BBBD-04A01122B739}"/>
              </a:ext>
            </a:extLst>
          </p:cNvPr>
          <p:cNvSpPr/>
          <p:nvPr/>
        </p:nvSpPr>
        <p:spPr>
          <a:xfrm>
            <a:off x="2012040" y="1901616"/>
            <a:ext cx="166060" cy="16606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31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1F279A6-F135-41DC-822A-2014516FE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73" y="1357401"/>
            <a:ext cx="6963000" cy="52222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915DE-474D-4484-B6AB-AE0899BC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Test: 25 MPa Experiment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2567F2-AC44-46F0-98CA-FB013058698C}"/>
              </a:ext>
            </a:extLst>
          </p:cNvPr>
          <p:cNvCxnSpPr>
            <a:cxnSpLocks/>
          </p:cNvCxnSpPr>
          <p:nvPr/>
        </p:nvCxnSpPr>
        <p:spPr>
          <a:xfrm>
            <a:off x="5774455" y="3705727"/>
            <a:ext cx="53516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7995FD7-AA4D-4FF6-A6DE-C737880B06DE}"/>
              </a:ext>
            </a:extLst>
          </p:cNvPr>
          <p:cNvSpPr/>
          <p:nvPr/>
        </p:nvSpPr>
        <p:spPr>
          <a:xfrm>
            <a:off x="7197832" y="3593141"/>
            <a:ext cx="225171" cy="225171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C0AA6-FDE1-46D4-8DE4-5A437CA0CBE6}"/>
              </a:ext>
            </a:extLst>
          </p:cNvPr>
          <p:cNvSpPr txBox="1"/>
          <p:nvPr/>
        </p:nvSpPr>
        <p:spPr>
          <a:xfrm>
            <a:off x="9807147" y="3783860"/>
            <a:ext cx="116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Pre-failure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E507F-7F33-492C-ACC7-B205004F220B}"/>
              </a:ext>
            </a:extLst>
          </p:cNvPr>
          <p:cNvSpPr txBox="1"/>
          <p:nvPr/>
        </p:nvSpPr>
        <p:spPr>
          <a:xfrm>
            <a:off x="9762744" y="3336394"/>
            <a:ext cx="12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2108B-D26E-4821-827B-E292A036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690688"/>
            <a:ext cx="4845569" cy="1819275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70B45D9E-A4CC-4F54-9A9A-AD709E81EFF8}"/>
              </a:ext>
            </a:extLst>
          </p:cNvPr>
          <p:cNvSpPr/>
          <p:nvPr/>
        </p:nvSpPr>
        <p:spPr>
          <a:xfrm>
            <a:off x="2031090" y="2196891"/>
            <a:ext cx="166060" cy="16606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07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04F85A-22A7-4449-9952-845E72519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8"/>
          <a:stretch/>
        </p:blipFill>
        <p:spPr>
          <a:xfrm>
            <a:off x="754733" y="4444206"/>
            <a:ext cx="4175324" cy="2148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CDCAD-3579-4199-83B7-4B24896A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Axial Strain to Failure using ANN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482A2-DBF0-4E9B-BAF6-E8A43280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125389"/>
            <a:ext cx="5114925" cy="134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19FBE-A645-4503-BF8B-7CF04A761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1339651"/>
            <a:ext cx="6388100" cy="4791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2F32D-4E31-44A0-B47D-C1D376F3526A}"/>
              </a:ext>
            </a:extLst>
          </p:cNvPr>
          <p:cNvSpPr txBox="1"/>
          <p:nvPr/>
        </p:nvSpPr>
        <p:spPr>
          <a:xfrm>
            <a:off x="10089681" y="5934670"/>
            <a:ext cx="2026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Targets</a:t>
            </a:r>
          </a:p>
          <a:p>
            <a:r>
              <a:rPr lang="en-US" dirty="0">
                <a:solidFill>
                  <a:srgbClr val="FF0000"/>
                </a:solidFill>
              </a:rPr>
              <a:t>Training Predictions</a:t>
            </a:r>
          </a:p>
          <a:p>
            <a:r>
              <a:rPr lang="en-US" dirty="0">
                <a:solidFill>
                  <a:srgbClr val="00B050"/>
                </a:solidFill>
              </a:rPr>
              <a:t>Testing Predictions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2A3F58-4BAC-4C23-B50A-BDB3E766A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47" y="1339651"/>
            <a:ext cx="4845569" cy="1819275"/>
          </a:xfrm>
          <a:prstGeom prst="rect">
            <a:avLst/>
          </a:prstGeom>
        </p:spPr>
      </p:pic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E09E8A5F-659A-409C-BA25-E6C0D7054CC2}"/>
              </a:ext>
            </a:extLst>
          </p:cNvPr>
          <p:cNvSpPr/>
          <p:nvPr/>
        </p:nvSpPr>
        <p:spPr>
          <a:xfrm>
            <a:off x="2002515" y="1840109"/>
            <a:ext cx="166060" cy="16606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0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15DE-474D-4484-B6AB-AE0899BC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Blind Test: 25 MPa Experiment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118BD-EEA9-4A62-A38C-3F2B8D39D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22" y="1685323"/>
            <a:ext cx="6896903" cy="5172677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BA1EC5-018B-417D-A131-DB8C38D4997A}"/>
              </a:ext>
            </a:extLst>
          </p:cNvPr>
          <p:cNvCxnSpPr>
            <a:cxnSpLocks/>
          </p:cNvCxnSpPr>
          <p:nvPr/>
        </p:nvCxnSpPr>
        <p:spPr>
          <a:xfrm>
            <a:off x="6180321" y="5101390"/>
            <a:ext cx="53516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490A2B80-95ED-43AD-9D56-2599E1D9E982}"/>
              </a:ext>
            </a:extLst>
          </p:cNvPr>
          <p:cNvSpPr/>
          <p:nvPr/>
        </p:nvSpPr>
        <p:spPr>
          <a:xfrm>
            <a:off x="7514596" y="4988803"/>
            <a:ext cx="225171" cy="225171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3B30D-D12D-4364-BF0D-8501F4F1574C}"/>
              </a:ext>
            </a:extLst>
          </p:cNvPr>
          <p:cNvSpPr txBox="1"/>
          <p:nvPr/>
        </p:nvSpPr>
        <p:spPr>
          <a:xfrm>
            <a:off x="10213013" y="5179523"/>
            <a:ext cx="116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Pre-failure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D9A22-9C64-43FF-A1C9-1417CE1E7220}"/>
              </a:ext>
            </a:extLst>
          </p:cNvPr>
          <p:cNvSpPr txBox="1"/>
          <p:nvPr/>
        </p:nvSpPr>
        <p:spPr>
          <a:xfrm>
            <a:off x="10168610" y="4732057"/>
            <a:ext cx="12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Post-failure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605A0-FB4E-4BDA-94D0-FDC0A274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3" y="1901224"/>
            <a:ext cx="4957104" cy="1861151"/>
          </a:xfrm>
          <a:prstGeom prst="rect">
            <a:avLst/>
          </a:prstGeom>
        </p:spPr>
      </p:pic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446561C-94DA-4ACA-BB3A-60447E6A2D8C}"/>
              </a:ext>
            </a:extLst>
          </p:cNvPr>
          <p:cNvSpPr/>
          <p:nvPr/>
        </p:nvSpPr>
        <p:spPr>
          <a:xfrm>
            <a:off x="2040615" y="2425491"/>
            <a:ext cx="166060" cy="16606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37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2723-2108-4602-A9E8-FFA0D52C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Importance of 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94FE3-F15B-4502-BB38-D74A3BC2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Damage Indicators: </a:t>
            </a:r>
          </a:p>
          <a:p>
            <a:pPr lvl="1"/>
            <a:r>
              <a:rPr lang="en-US" dirty="0"/>
              <a:t>Microcracking</a:t>
            </a:r>
          </a:p>
          <a:p>
            <a:pPr lvl="1"/>
            <a:r>
              <a:rPr lang="en-US" dirty="0"/>
              <a:t>Fractal Dimension</a:t>
            </a:r>
          </a:p>
          <a:p>
            <a:pPr lvl="1"/>
            <a:r>
              <a:rPr lang="en-US" dirty="0"/>
              <a:t>Microcracking Energy</a:t>
            </a:r>
          </a:p>
          <a:p>
            <a:pPr lvl="1"/>
            <a:r>
              <a:rPr lang="en-US" dirty="0"/>
              <a:t>Shear Fraction</a:t>
            </a:r>
          </a:p>
          <a:p>
            <a:pPr lvl="1"/>
            <a:r>
              <a:rPr lang="en-US" dirty="0"/>
              <a:t>Seismic b-value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ACC63-A7AE-4F1A-841A-E5852E2B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4589952"/>
            <a:ext cx="6877050" cy="1587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88A59-F68F-465D-966A-5067C93D4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8"/>
          <a:stretch/>
        </p:blipFill>
        <p:spPr>
          <a:xfrm>
            <a:off x="431800" y="4322682"/>
            <a:ext cx="4521200" cy="224639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EB732D7-D02A-4C55-A521-B501E2ED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1612398"/>
            <a:ext cx="4276725" cy="279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98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EFD2-8509-48DA-9ABB-29AD46B8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Importance of Input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5E52-3937-4B76-A52C-947348E1DDEF}"/>
              </a:ext>
            </a:extLst>
          </p:cNvPr>
          <p:cNvSpPr txBox="1"/>
          <p:nvPr/>
        </p:nvSpPr>
        <p:spPr>
          <a:xfrm>
            <a:off x="838200" y="2000250"/>
            <a:ext cx="39528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Microcrack variance shows most importance for critical point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Shear Fraction, b-value and Fractal dimension are relatively important parameters for prediction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Variance and confining pressure shows least importance for critical point predictions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C64AA0-54A8-4101-BF03-2F11ABC7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6" y="1690688"/>
            <a:ext cx="6390217" cy="47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F70F-69CA-4D72-A10B-EF0B69DB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56"/>
            <a:ext cx="10515600" cy="1325563"/>
          </a:xfrm>
        </p:spPr>
        <p:txBody>
          <a:bodyPr/>
          <a:lstStyle/>
          <a:p>
            <a:r>
              <a:rPr lang="en-US" dirty="0"/>
              <a:t>Critical Failure Indicators (Lei et al., 2006)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2D115-DDE8-4834-9B03-78F20B98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09" y="1373310"/>
            <a:ext cx="4969560" cy="5255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44F8B-F0B2-44D7-896A-4598E67BEC40}"/>
              </a:ext>
            </a:extLst>
          </p:cNvPr>
          <p:cNvSpPr txBox="1"/>
          <p:nvPr/>
        </p:nvSpPr>
        <p:spPr>
          <a:xfrm>
            <a:off x="728869" y="1304929"/>
            <a:ext cx="89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Granite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C0721-D0FD-42F8-927E-1F991DE8B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69" y="1506022"/>
            <a:ext cx="3935950" cy="504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A3887-5890-4511-819A-5311E2628DB6}"/>
              </a:ext>
            </a:extLst>
          </p:cNvPr>
          <p:cNvSpPr txBox="1"/>
          <p:nvPr/>
        </p:nvSpPr>
        <p:spPr>
          <a:xfrm>
            <a:off x="5537410" y="1311145"/>
            <a:ext cx="72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310EB-A60A-4714-B4D9-AFFBF89D809B}"/>
              </a:ext>
            </a:extLst>
          </p:cNvPr>
          <p:cNvSpPr txBox="1"/>
          <p:nvPr/>
        </p:nvSpPr>
        <p:spPr>
          <a:xfrm>
            <a:off x="9122519" y="1934817"/>
            <a:ext cx="3069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 to failure: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Energy Release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D-values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63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DEDB-0BBD-424C-AC5B-025C9C8A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CE0C-2E8F-4033-8E36-B9456285E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Quantified damage indicators:</a:t>
            </a:r>
          </a:p>
          <a:p>
            <a:pPr lvl="1"/>
            <a:r>
              <a:rPr lang="en-US" sz="1800" dirty="0"/>
              <a:t>Microcrack Growth (Microcrack Variance)</a:t>
            </a:r>
          </a:p>
          <a:p>
            <a:pPr lvl="1"/>
            <a:r>
              <a:rPr lang="en-US" sz="1800" dirty="0"/>
              <a:t>Microcrack Source mechanism (Shear Fraction)</a:t>
            </a:r>
          </a:p>
          <a:p>
            <a:pPr lvl="1"/>
            <a:r>
              <a:rPr lang="en-US" sz="1800" dirty="0"/>
              <a:t>Fracture Energy (AE Energy Variance)</a:t>
            </a:r>
          </a:p>
          <a:p>
            <a:pPr lvl="1"/>
            <a:r>
              <a:rPr lang="en-US" sz="1800" dirty="0"/>
              <a:t>Spatial Distribution of Microcracks (D-value)</a:t>
            </a:r>
          </a:p>
          <a:p>
            <a:pPr lvl="1"/>
            <a:r>
              <a:rPr lang="en-US" sz="1800" dirty="0"/>
              <a:t>Moment magnitude (b-value and Moment Range)</a:t>
            </a:r>
          </a:p>
          <a:p>
            <a:endParaRPr lang="en-US" dirty="0"/>
          </a:p>
          <a:p>
            <a:r>
              <a:rPr lang="en-US" dirty="0"/>
              <a:t>Damage indicators can be used to predict stress-to-failure and strain-to-failure using Artificial Neural Networks </a:t>
            </a:r>
          </a:p>
          <a:p>
            <a:endParaRPr lang="en-US" dirty="0"/>
          </a:p>
          <a:p>
            <a:r>
              <a:rPr lang="en-US" dirty="0"/>
              <a:t>Variance of microcrack growth is the most important parameter for failure prediction. </a:t>
            </a:r>
          </a:p>
        </p:txBody>
      </p:sp>
    </p:spTree>
    <p:extLst>
      <p:ext uri="{BB962C8B-B14F-4D97-AF65-F5344CB8AC3E}">
        <p14:creationId xmlns:p14="http://schemas.microsoft.com/office/powerpoint/2010/main" val="2561635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0BBF-7819-4BF2-8389-8A978FF1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b-value evolution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7C2567-5725-4A0A-A15C-60A99B99EF89}"/>
              </a:ext>
            </a:extLst>
          </p:cNvPr>
          <p:cNvGrpSpPr/>
          <p:nvPr/>
        </p:nvGrpSpPr>
        <p:grpSpPr>
          <a:xfrm>
            <a:off x="180975" y="1690688"/>
            <a:ext cx="5879813" cy="2214696"/>
            <a:chOff x="838200" y="1571625"/>
            <a:chExt cx="7253049" cy="27241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85C364-835A-494D-B0EF-448B1090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71625"/>
              <a:ext cx="7253049" cy="2724150"/>
            </a:xfrm>
            <a:prstGeom prst="rect">
              <a:avLst/>
            </a:prstGeom>
          </p:spPr>
        </p:pic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A7FE233A-C12C-449E-A08F-A636B15E2897}"/>
                </a:ext>
              </a:extLst>
            </p:cNvPr>
            <p:cNvSpPr/>
            <p:nvPr/>
          </p:nvSpPr>
          <p:spPr>
            <a:xfrm>
              <a:off x="3308185" y="2285171"/>
              <a:ext cx="180215" cy="180215"/>
            </a:xfrm>
            <a:prstGeom prst="star5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3E6283-5C8D-488F-ABA2-A8AACF0780AB}"/>
                </a:ext>
              </a:extLst>
            </p:cNvPr>
            <p:cNvSpPr/>
            <p:nvPr/>
          </p:nvSpPr>
          <p:spPr>
            <a:xfrm>
              <a:off x="2733675" y="2694781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2ACCF38-AF44-411C-B1EB-EDAA23CA94DE}"/>
                </a:ext>
              </a:extLst>
            </p:cNvPr>
            <p:cNvSpPr/>
            <p:nvPr/>
          </p:nvSpPr>
          <p:spPr>
            <a:xfrm>
              <a:off x="4752975" y="3151981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34E1BD5-97EA-44E1-801F-51948C18B73A}"/>
                </a:ext>
              </a:extLst>
            </p:cNvPr>
            <p:cNvSpPr/>
            <p:nvPr/>
          </p:nvSpPr>
          <p:spPr>
            <a:xfrm>
              <a:off x="6222087" y="3144044"/>
              <a:ext cx="134938" cy="13493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EB6768-6CD5-4700-9BE2-01611203E1B4}"/>
                </a:ext>
              </a:extLst>
            </p:cNvPr>
            <p:cNvSpPr txBox="1"/>
            <p:nvPr/>
          </p:nvSpPr>
          <p:spPr>
            <a:xfrm>
              <a:off x="2650301" y="23254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A86ED4-F61F-46AC-BF63-A995ED64238A}"/>
                </a:ext>
              </a:extLst>
            </p:cNvPr>
            <p:cNvSpPr txBox="1"/>
            <p:nvPr/>
          </p:nvSpPr>
          <p:spPr>
            <a:xfrm>
              <a:off x="3247449" y="20059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662415-BE0C-4EF5-8FFE-72712890ECEB}"/>
                </a:ext>
              </a:extLst>
            </p:cNvPr>
            <p:cNvSpPr txBox="1"/>
            <p:nvPr/>
          </p:nvSpPr>
          <p:spPr>
            <a:xfrm>
              <a:off x="4669601" y="2850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3696A9-C0A0-4836-8E3C-F1912925D804}"/>
                </a:ext>
              </a:extLst>
            </p:cNvPr>
            <p:cNvSpPr txBox="1"/>
            <p:nvPr/>
          </p:nvSpPr>
          <p:spPr>
            <a:xfrm>
              <a:off x="6116551" y="28501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17F0C1B-8F51-4EDE-A3FE-B7333564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788" y="1400175"/>
            <a:ext cx="6131212" cy="47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7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46FF-8BCE-4434-B48A-52636E9B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Earthquake Prediction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A7E637-84C1-44CB-91B5-39985AE6F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5563"/>
            <a:ext cx="2844979" cy="3028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BAD25-F33F-45B0-BEFF-25F09E258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77" y="662781"/>
            <a:ext cx="4101667" cy="3561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5DEAB-450D-417D-A18E-9F03254E0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44105"/>
            <a:ext cx="8178264" cy="2448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400E2-6F40-4A82-9FE4-11E72A468C87}"/>
              </a:ext>
            </a:extLst>
          </p:cNvPr>
          <p:cNvSpPr txBox="1"/>
          <p:nvPr/>
        </p:nvSpPr>
        <p:spPr>
          <a:xfrm>
            <a:off x="9799134" y="6215876"/>
            <a:ext cx="1778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Pannakat</a:t>
            </a:r>
            <a:r>
              <a:rPr lang="en-US" sz="1200" i="1" dirty="0"/>
              <a:t> and </a:t>
            </a:r>
            <a:r>
              <a:rPr lang="en-US" sz="1200" i="1" dirty="0" err="1"/>
              <a:t>Adeli</a:t>
            </a:r>
            <a:r>
              <a:rPr lang="en-US" sz="1200" i="1" dirty="0"/>
              <a:t>, 2008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853B5-7D00-4AD6-AD42-42A9696B4C55}"/>
              </a:ext>
            </a:extLst>
          </p:cNvPr>
          <p:cNvSpPr txBox="1"/>
          <p:nvPr/>
        </p:nvSpPr>
        <p:spPr>
          <a:xfrm>
            <a:off x="5257800" y="1325563"/>
            <a:ext cx="4683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056C8-7B65-46B6-82C5-434C77488D7C}"/>
              </a:ext>
            </a:extLst>
          </p:cNvPr>
          <p:cNvSpPr txBox="1"/>
          <p:nvPr/>
        </p:nvSpPr>
        <p:spPr>
          <a:xfrm>
            <a:off x="5257800" y="1658938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b-value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A3AE46-E2DA-4BD6-9098-0118ABF82CCA}"/>
              </a:ext>
            </a:extLst>
          </p:cNvPr>
          <p:cNvSpPr txBox="1"/>
          <p:nvPr/>
        </p:nvSpPr>
        <p:spPr>
          <a:xfrm>
            <a:off x="4821783" y="2391570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Mean Moment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CAD27-C8F7-417B-8177-792D169698C0}"/>
              </a:ext>
            </a:extLst>
          </p:cNvPr>
          <p:cNvSpPr txBox="1"/>
          <p:nvPr/>
        </p:nvSpPr>
        <p:spPr>
          <a:xfrm>
            <a:off x="4796135" y="2025254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Moment deficit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DF606-38A9-4B34-AA31-265598CBD024}"/>
              </a:ext>
            </a:extLst>
          </p:cNvPr>
          <p:cNvSpPr txBox="1"/>
          <p:nvPr/>
        </p:nvSpPr>
        <p:spPr>
          <a:xfrm>
            <a:off x="4567387" y="2683090"/>
            <a:ext cx="1317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Deviation from GBR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33A2A-E730-4DE7-89DC-73D222884471}"/>
              </a:ext>
            </a:extLst>
          </p:cNvPr>
          <p:cNvSpPr txBox="1"/>
          <p:nvPr/>
        </p:nvSpPr>
        <p:spPr>
          <a:xfrm>
            <a:off x="4623493" y="3287088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Characteristic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F6685-1E81-4CCF-9282-856F9FF3EF95}"/>
              </a:ext>
            </a:extLst>
          </p:cNvPr>
          <p:cNvSpPr txBox="1"/>
          <p:nvPr/>
        </p:nvSpPr>
        <p:spPr>
          <a:xfrm>
            <a:off x="4392661" y="3576437"/>
            <a:ext cx="1492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Coefficient of variation</a:t>
            </a:r>
          </a:p>
          <a:p>
            <a:r>
              <a:rPr lang="en-US" sz="1100" dirty="0"/>
              <a:t>of mean time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D64ED-8F26-4C05-A4D2-7131A7B93A4D}"/>
              </a:ext>
            </a:extLst>
          </p:cNvPr>
          <p:cNvSpPr txBox="1"/>
          <p:nvPr/>
        </p:nvSpPr>
        <p:spPr>
          <a:xfrm>
            <a:off x="4605378" y="2974610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Sqrt(Seismic energy)</a:t>
            </a:r>
          </a:p>
        </p:txBody>
      </p:sp>
    </p:spTree>
    <p:extLst>
      <p:ext uri="{BB962C8B-B14F-4D97-AF65-F5344CB8AC3E}">
        <p14:creationId xmlns:p14="http://schemas.microsoft.com/office/powerpoint/2010/main" val="1104263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74B0-BEF7-4636-96C7-90B69C4E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EE91-3F47-4833-8801-D95643EC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“Several parameters are functions of the temporal distance to the critical point”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“An integrated analysis of two or more parameters may lead to more effective means of predicting time of the critical point”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Quantify indicators of critical failure in granular rock</a:t>
            </a:r>
          </a:p>
          <a:p>
            <a:r>
              <a:rPr lang="en-US" dirty="0"/>
              <a:t>Can they be combined to build a predictive tool?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E5252-6306-4925-A236-36A723EC8D0F}"/>
              </a:ext>
            </a:extLst>
          </p:cNvPr>
          <p:cNvSpPr txBox="1"/>
          <p:nvPr/>
        </p:nvSpPr>
        <p:spPr>
          <a:xfrm>
            <a:off x="9780105" y="4293704"/>
            <a:ext cx="109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Lei et al., 2006</a:t>
            </a:r>
          </a:p>
        </p:txBody>
      </p:sp>
    </p:spTree>
    <p:extLst>
      <p:ext uri="{BB962C8B-B14F-4D97-AF65-F5344CB8AC3E}">
        <p14:creationId xmlns:p14="http://schemas.microsoft.com/office/powerpoint/2010/main" val="145112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36E7-698C-4613-A937-27B800B4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using Discrete Element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B4C26-D521-493C-826D-E4EA9DB1498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2" y="1690688"/>
            <a:ext cx="5751178" cy="2363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6CA72-8064-4A67-8323-0EAE2C94F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2" y="4508336"/>
            <a:ext cx="2596855" cy="131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A22D2-8670-4D1D-9DAB-FB3DA4EF9D2E}"/>
              </a:ext>
            </a:extLst>
          </p:cNvPr>
          <p:cNvSpPr txBox="1"/>
          <p:nvPr/>
        </p:nvSpPr>
        <p:spPr>
          <a:xfrm>
            <a:off x="2941677" y="4508336"/>
            <a:ext cx="3154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Induced Bonds can fail in different modes: </a:t>
            </a:r>
          </a:p>
          <a:p>
            <a:r>
              <a:rPr lang="en-US" sz="1350" dirty="0">
                <a:solidFill>
                  <a:srgbClr val="C00000"/>
                </a:solidFill>
              </a:rPr>
              <a:t>Tensile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Shear</a:t>
            </a:r>
            <a:r>
              <a:rPr lang="en-US" sz="1350" dirty="0"/>
              <a:t> </a:t>
            </a:r>
          </a:p>
          <a:p>
            <a:r>
              <a:rPr lang="en-US" sz="1350" dirty="0">
                <a:solidFill>
                  <a:schemeClr val="accent6"/>
                </a:solidFill>
              </a:rPr>
              <a:t>Rotation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C0FE290-E44E-4137-8265-25F8F127B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7" y="3190574"/>
            <a:ext cx="2267266" cy="15337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8E8950-5CC2-4FBA-A100-CEE9705F0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7" y="4766048"/>
            <a:ext cx="2267266" cy="1619476"/>
          </a:xfrm>
          <a:prstGeom prst="rect">
            <a:avLst/>
          </a:prstGeom>
        </p:spPr>
      </p:pic>
      <p:sp>
        <p:nvSpPr>
          <p:cNvPr id="37" name="Right Arrow 12">
            <a:extLst>
              <a:ext uri="{FF2B5EF4-FFF2-40B4-BE49-F238E27FC236}">
                <a16:creationId xmlns:a16="http://schemas.microsoft.com/office/drawing/2014/main" id="{E06FD3D5-C34B-4871-8D09-8D557095812D}"/>
              </a:ext>
            </a:extLst>
          </p:cNvPr>
          <p:cNvSpPr/>
          <p:nvPr/>
        </p:nvSpPr>
        <p:spPr>
          <a:xfrm rot="5400000" flipV="1">
            <a:off x="9310034" y="1463127"/>
            <a:ext cx="252912" cy="16516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72BB0F-C5D2-4D49-912D-5B7AD41C5B97}"/>
              </a:ext>
            </a:extLst>
          </p:cNvPr>
          <p:cNvSpPr txBox="1"/>
          <p:nvPr/>
        </p:nvSpPr>
        <p:spPr>
          <a:xfrm>
            <a:off x="9251105" y="1063191"/>
            <a:ext cx="53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  <a:r>
              <a:rPr lang="en-US" baseline="-25000" dirty="0"/>
              <a:t>pre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282DBF-EF8B-42FD-9085-EEF3BDC38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475" y="1708573"/>
            <a:ext cx="1408030" cy="139048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6C072F-5EEB-4D8F-81F9-B9589C9FC923}"/>
              </a:ext>
            </a:extLst>
          </p:cNvPr>
          <p:cNvCxnSpPr/>
          <p:nvPr/>
        </p:nvCxnSpPr>
        <p:spPr>
          <a:xfrm>
            <a:off x="8732475" y="1708573"/>
            <a:ext cx="0" cy="136910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C60AC7-90A0-488B-B809-FCFBD6F6F86D}"/>
              </a:ext>
            </a:extLst>
          </p:cNvPr>
          <p:cNvCxnSpPr/>
          <p:nvPr/>
        </p:nvCxnSpPr>
        <p:spPr>
          <a:xfrm>
            <a:off x="10140505" y="1708572"/>
            <a:ext cx="0" cy="13691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 animBg="1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B6B0-E8D4-4B98-803B-2EB93252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Biaxial Experiments on Berea Sandstone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35DF2-6EBC-4C99-82E6-9D9B3F7C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18" y="4140054"/>
            <a:ext cx="5035908" cy="260003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E7AD5F-DBB2-437B-B665-F8B767BC6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1929"/>
              </p:ext>
            </p:extLst>
          </p:nvPr>
        </p:nvGraphicFramePr>
        <p:xfrm>
          <a:off x="110922" y="4140053"/>
          <a:ext cx="3275547" cy="2600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5206">
                  <a:extLst>
                    <a:ext uri="{9D8B030D-6E8A-4147-A177-3AD203B41FA5}">
                      <a16:colId xmlns:a16="http://schemas.microsoft.com/office/drawing/2014/main" val="317688639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1059375648"/>
                    </a:ext>
                  </a:extLst>
                </a:gridCol>
                <a:gridCol w="1012385">
                  <a:extLst>
                    <a:ext uri="{9D8B030D-6E8A-4147-A177-3AD203B41FA5}">
                      <a16:colId xmlns:a16="http://schemas.microsoft.com/office/drawing/2014/main" val="3464045312"/>
                    </a:ext>
                  </a:extLst>
                </a:gridCol>
              </a:tblGrid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Modeled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Experimental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51313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UCS (MPa)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 85.05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028022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Young’s Modulus (Pa)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65856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MC Cohesion (Pa)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26.10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490643"/>
                  </a:ext>
                </a:extLst>
              </a:tr>
              <a:tr h="520007">
                <a:tc>
                  <a:txBody>
                    <a:bodyPr/>
                    <a:lstStyle/>
                    <a:p>
                      <a:r>
                        <a:rPr lang="en-US" sz="1050" dirty="0"/>
                        <a:t>MC 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066688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00F26A10-CEBA-440D-B0E3-006CE393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21" y="1470362"/>
            <a:ext cx="2648005" cy="250603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BF6A7D1-339B-4E9B-828A-6F025FC893EA}"/>
              </a:ext>
            </a:extLst>
          </p:cNvPr>
          <p:cNvGrpSpPr/>
          <p:nvPr/>
        </p:nvGrpSpPr>
        <p:grpSpPr>
          <a:xfrm>
            <a:off x="-73744" y="1470362"/>
            <a:ext cx="9414465" cy="1785207"/>
            <a:chOff x="-77306" y="1348518"/>
            <a:chExt cx="12047925" cy="228457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38FAD6-0849-47B9-A7C4-2B2CD90A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81" y="1348518"/>
              <a:ext cx="11749238" cy="22845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C47A0-DD9E-4F43-AE42-2B90D2E56BE8}"/>
                </a:ext>
              </a:extLst>
            </p:cNvPr>
            <p:cNvSpPr txBox="1"/>
            <p:nvPr/>
          </p:nvSpPr>
          <p:spPr>
            <a:xfrm>
              <a:off x="-77306" y="2366242"/>
              <a:ext cx="472643" cy="70075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200" dirty="0">
                  <a:solidFill>
                    <a:schemeClr val="accent3"/>
                  </a:solidFill>
                </a:rPr>
                <a:t>3 .8 cm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45C989-94C1-4061-97EA-C7DE171AD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10" y="4115662"/>
            <a:ext cx="3275546" cy="26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3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B380D-B43D-40AD-9017-004EADB2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Damage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68569-31F7-40DB-A7C3-3A44E6310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1. Microcrack Growth: </a:t>
            </a:r>
          </a:p>
          <a:p>
            <a:pPr lvl="1"/>
            <a:r>
              <a:rPr lang="en-US" sz="2000" dirty="0"/>
              <a:t>Microcracking rate [Lubbers et al., 2018]</a:t>
            </a:r>
          </a:p>
          <a:p>
            <a:pPr lvl="1"/>
            <a:r>
              <a:rPr lang="en-US" sz="2000" dirty="0"/>
              <a:t>Microcracking variance [Rouet-Leduc et al., 2017]</a:t>
            </a:r>
          </a:p>
          <a:p>
            <a:pPr lvl="1"/>
            <a:r>
              <a:rPr lang="en-US" sz="2000" dirty="0"/>
              <a:t>p-value (Omori’s Law) [Avila-Barrientos et al., 2015]</a:t>
            </a:r>
          </a:p>
          <a:p>
            <a:pPr marL="0" indent="0">
              <a:buNone/>
            </a:pPr>
            <a:r>
              <a:rPr lang="en-US" sz="2600" dirty="0"/>
              <a:t>2. Microcrack Mode: </a:t>
            </a:r>
            <a:r>
              <a:rPr lang="en-US" sz="2000" dirty="0"/>
              <a:t>Shear, tensile and pore collapse [Fortin et al., 2009]</a:t>
            </a:r>
          </a:p>
          <a:p>
            <a:pPr marL="0" indent="0">
              <a:buNone/>
            </a:pPr>
            <a:r>
              <a:rPr lang="en-US" sz="2600" dirty="0"/>
              <a:t>3. Damage Distribution: </a:t>
            </a:r>
            <a:r>
              <a:rPr lang="en-US" sz="2000" dirty="0"/>
              <a:t>Fractal Dimension of microcracks [Hirata et al., 1987]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4. Acoustic Energy: </a:t>
            </a:r>
          </a:p>
          <a:p>
            <a:pPr lvl="1"/>
            <a:r>
              <a:rPr lang="en-US" sz="2000" dirty="0"/>
              <a:t>AE energy release rate [Lei et al., 2006]</a:t>
            </a:r>
          </a:p>
          <a:p>
            <a:pPr lvl="1"/>
            <a:r>
              <a:rPr lang="en-US" sz="2000" dirty="0"/>
              <a:t>AE energy variance [Rouet-Leduc et al., 2017]</a:t>
            </a:r>
          </a:p>
          <a:p>
            <a:pPr marL="0" indent="0">
              <a:buNone/>
            </a:pPr>
            <a:r>
              <a:rPr lang="en-US" sz="2600" dirty="0"/>
              <a:t>5. Seismic Moment: </a:t>
            </a:r>
          </a:p>
          <a:p>
            <a:pPr lvl="1"/>
            <a:r>
              <a:rPr lang="en-US" sz="2000" dirty="0"/>
              <a:t>Range of Seismic moments [Kagan and </a:t>
            </a:r>
            <a:r>
              <a:rPr lang="en-US" sz="2000" dirty="0" err="1"/>
              <a:t>Knopoff</a:t>
            </a:r>
            <a:r>
              <a:rPr lang="en-US" sz="2000" dirty="0"/>
              <a:t>, 1978]</a:t>
            </a:r>
          </a:p>
          <a:p>
            <a:pPr lvl="1"/>
            <a:r>
              <a:rPr lang="en-US" sz="2000" dirty="0"/>
              <a:t>b-value [Florido et al., 2015; </a:t>
            </a:r>
            <a:r>
              <a:rPr lang="en-US" sz="2000" dirty="0" err="1"/>
              <a:t>Reviere</a:t>
            </a:r>
            <a:r>
              <a:rPr lang="en-US" sz="2000" dirty="0"/>
              <a:t> et al., 2018]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8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E626-FA05-439C-98EC-DC266AA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0"/>
            <a:ext cx="10515600" cy="1325563"/>
          </a:xfrm>
        </p:spPr>
        <p:txBody>
          <a:bodyPr/>
          <a:lstStyle/>
          <a:p>
            <a:r>
              <a:rPr lang="en-US" dirty="0"/>
              <a:t>Method 1: Microcrack Growth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BC7E9-11CC-4024-9819-9DE75007AEFC}"/>
              </a:ext>
            </a:extLst>
          </p:cNvPr>
          <p:cNvGrpSpPr/>
          <p:nvPr/>
        </p:nvGrpSpPr>
        <p:grpSpPr>
          <a:xfrm>
            <a:off x="0" y="1030262"/>
            <a:ext cx="12057246" cy="2284574"/>
            <a:chOff x="-86627" y="1348518"/>
            <a:chExt cx="12057246" cy="228457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13249D-AA13-40F1-9629-219C9AF6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381" y="1348518"/>
              <a:ext cx="11749238" cy="228457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8BECBE-DB8D-4027-B804-D95F9371000F}"/>
                </a:ext>
              </a:extLst>
            </p:cNvPr>
            <p:cNvSpPr txBox="1"/>
            <p:nvPr/>
          </p:nvSpPr>
          <p:spPr>
            <a:xfrm>
              <a:off x="-86627" y="2237856"/>
              <a:ext cx="430887" cy="695062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</a:rPr>
                <a:t>3 .8 cm</a:t>
              </a:r>
            </a:p>
          </p:txBody>
        </p:sp>
      </p:grpSp>
      <p:pic>
        <p:nvPicPr>
          <p:cNvPr id="5" name="Rock_Damage">
            <a:hlinkClick r:id="" action="ppaction://media"/>
            <a:extLst>
              <a:ext uri="{FF2B5EF4-FFF2-40B4-BE49-F238E27FC236}">
                <a16:creationId xmlns:a16="http://schemas.microsoft.com/office/drawing/2014/main" id="{5FC53EBC-E520-4E52-ACF0-5B17106FD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1230" y="3206984"/>
            <a:ext cx="4629752" cy="3472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64AB9-9827-4DD6-81BB-E19015E80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752" y="3275729"/>
            <a:ext cx="7021106" cy="26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1071</Words>
  <Application>Microsoft Office PowerPoint</Application>
  <PresentationFormat>Widescreen</PresentationFormat>
  <Paragraphs>289</Paragraphs>
  <Slides>31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Microcracking Indicators predict Critical Failure in Berea Sandstone Analogs</vt:lpstr>
      <vt:lpstr>ML predicts failure in stick-slip experiments</vt:lpstr>
      <vt:lpstr>Critical Failure Indicators (Lei et al., 2006)</vt:lpstr>
      <vt:lpstr>Earthquake Prediction</vt:lpstr>
      <vt:lpstr>Objectives</vt:lpstr>
      <vt:lpstr>Experiments using Discrete Element Method</vt:lpstr>
      <vt:lpstr>Biaxial Experiments on Berea Sandstone</vt:lpstr>
      <vt:lpstr>Independent Damage Indicators</vt:lpstr>
      <vt:lpstr>Method 1: Microcrack Growth</vt:lpstr>
      <vt:lpstr>Indicator 1: Microcracking Variance</vt:lpstr>
      <vt:lpstr>Indicator 1: Microcracking Variance</vt:lpstr>
      <vt:lpstr> </vt:lpstr>
      <vt:lpstr>Indicator 3: Fractal Dimension</vt:lpstr>
      <vt:lpstr>Indicator 3: Fractal Dimension</vt:lpstr>
      <vt:lpstr>Acoustic Energy</vt:lpstr>
      <vt:lpstr>Indicator 4:  AE Energy Variance</vt:lpstr>
      <vt:lpstr>Moment Magnitude</vt:lpstr>
      <vt:lpstr>PowerPoint Presentation</vt:lpstr>
      <vt:lpstr>Effect of Confining Pressure</vt:lpstr>
      <vt:lpstr>Effect of Confining Pressure</vt:lpstr>
      <vt:lpstr>Summary of Damage Indicators</vt:lpstr>
      <vt:lpstr>Predicting Critical Failure using Neural Networks</vt:lpstr>
      <vt:lpstr>Predicting Rock Failure using Neural Networks</vt:lpstr>
      <vt:lpstr>Predicting Axial Stress to Failure using ANN</vt:lpstr>
      <vt:lpstr>Blind Test: 25 MPa Experiment</vt:lpstr>
      <vt:lpstr>Predicting Axial Strain to Failure using ANN</vt:lpstr>
      <vt:lpstr>Blind Test: 25 MPa Experiment</vt:lpstr>
      <vt:lpstr>Relative Importance of Input Parameters</vt:lpstr>
      <vt:lpstr>Relative Importance of Input Parameters</vt:lpstr>
      <vt:lpstr>Summary </vt:lpstr>
      <vt:lpstr>b-value evolution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Microcracking Indicators predict Critical Failure in Berea Sandstone Analogs</dc:title>
  <dc:creator>Harsh Vora</dc:creator>
  <cp:lastModifiedBy>Harsh Vora</cp:lastModifiedBy>
  <cp:revision>66</cp:revision>
  <dcterms:created xsi:type="dcterms:W3CDTF">2019-02-17T21:08:30Z</dcterms:created>
  <dcterms:modified xsi:type="dcterms:W3CDTF">2019-02-18T19:48:17Z</dcterms:modified>
</cp:coreProperties>
</file>